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672" r:id="rId2"/>
    <p:sldMasterId id="2147483697" r:id="rId3"/>
  </p:sldMasterIdLst>
  <p:notesMasterIdLst>
    <p:notesMasterId r:id="rId55"/>
  </p:notesMasterIdLst>
  <p:handoutMasterIdLst>
    <p:handoutMasterId r:id="rId56"/>
  </p:handoutMasterIdLst>
  <p:sldIdLst>
    <p:sldId id="262" r:id="rId4"/>
    <p:sldId id="264" r:id="rId5"/>
    <p:sldId id="291" r:id="rId6"/>
    <p:sldId id="292" r:id="rId7"/>
    <p:sldId id="305" r:id="rId8"/>
    <p:sldId id="308" r:id="rId9"/>
    <p:sldId id="311" r:id="rId10"/>
    <p:sldId id="312" r:id="rId11"/>
    <p:sldId id="309" r:id="rId12"/>
    <p:sldId id="313" r:id="rId13"/>
    <p:sldId id="314" r:id="rId14"/>
    <p:sldId id="315" r:id="rId15"/>
    <p:sldId id="307" r:id="rId16"/>
    <p:sldId id="320" r:id="rId17"/>
    <p:sldId id="318" r:id="rId18"/>
    <p:sldId id="319" r:id="rId19"/>
    <p:sldId id="321" r:id="rId20"/>
    <p:sldId id="317" r:id="rId21"/>
    <p:sldId id="316" r:id="rId22"/>
    <p:sldId id="294" r:id="rId23"/>
    <p:sldId id="266" r:id="rId24"/>
    <p:sldId id="267" r:id="rId25"/>
    <p:sldId id="268" r:id="rId26"/>
    <p:sldId id="269" r:id="rId27"/>
    <p:sldId id="322" r:id="rId28"/>
    <p:sldId id="270" r:id="rId29"/>
    <p:sldId id="271" r:id="rId30"/>
    <p:sldId id="272" r:id="rId31"/>
    <p:sldId id="273" r:id="rId32"/>
    <p:sldId id="274" r:id="rId33"/>
    <p:sldId id="275" r:id="rId34"/>
    <p:sldId id="276" r:id="rId35"/>
    <p:sldId id="296" r:id="rId36"/>
    <p:sldId id="277" r:id="rId37"/>
    <p:sldId id="278" r:id="rId38"/>
    <p:sldId id="289" r:id="rId39"/>
    <p:sldId id="279" r:id="rId40"/>
    <p:sldId id="280" r:id="rId41"/>
    <p:sldId id="281" r:id="rId42"/>
    <p:sldId id="282" r:id="rId43"/>
    <p:sldId id="283" r:id="rId44"/>
    <p:sldId id="284" r:id="rId45"/>
    <p:sldId id="285" r:id="rId46"/>
    <p:sldId id="297" r:id="rId47"/>
    <p:sldId id="298" r:id="rId48"/>
    <p:sldId id="299" r:id="rId49"/>
    <p:sldId id="300" r:id="rId50"/>
    <p:sldId id="301" r:id="rId51"/>
    <p:sldId id="302" r:id="rId52"/>
    <p:sldId id="303" r:id="rId53"/>
    <p:sldId id="260"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3"/>
    <a:srgbClr val="E4D3F5"/>
    <a:srgbClr val="521F84"/>
    <a:srgbClr val="E36C0A"/>
    <a:srgbClr val="FFFFFF"/>
    <a:srgbClr val="002060"/>
    <a:srgbClr val="002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0281" autoAdjust="0"/>
  </p:normalViewPr>
  <p:slideViewPr>
    <p:cSldViewPr snapToGrid="0">
      <p:cViewPr varScale="1">
        <p:scale>
          <a:sx n="103" d="100"/>
          <a:sy n="103" d="100"/>
        </p:scale>
        <p:origin x="2106" y="84"/>
      </p:cViewPr>
      <p:guideLst/>
    </p:cSldViewPr>
  </p:slideViewPr>
  <p:notesTextViewPr>
    <p:cViewPr>
      <p:scale>
        <a:sx n="1" d="1"/>
        <a:sy n="1" d="1"/>
      </p:scale>
      <p:origin x="0" y="0"/>
    </p:cViewPr>
  </p:notesTextViewPr>
  <p:notesViewPr>
    <p:cSldViewPr snapToGrid="0">
      <p:cViewPr varScale="1">
        <p:scale>
          <a:sx n="77" d="100"/>
          <a:sy n="77" d="100"/>
        </p:scale>
        <p:origin x="279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47B1CE-3B17-4955-8832-F2CBB02D3529}" type="datetimeFigureOut">
              <a:rPr lang="en-US" smtClean="0"/>
              <a:t>5/2/2021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27889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278892"/>
          </a:xfrm>
          <a:prstGeom prst="rect">
            <a:avLst/>
          </a:prstGeom>
        </p:spPr>
        <p:txBody>
          <a:bodyPr vert="horz" lIns="93177" tIns="46589" rIns="93177" bIns="46589" rtlCol="0"/>
          <a:lstStyle>
            <a:lvl1pPr algn="r">
              <a:defRPr sz="1200"/>
            </a:lvl1pPr>
          </a:lstStyle>
          <a:p>
            <a:fld id="{352C30E3-DE1F-4117-9557-DA92E6C8B57D}" type="datetimeFigureOut">
              <a:rPr lang="en-US" smtClean="0"/>
              <a:t>5/2/2021</a:t>
            </a:fld>
            <a:endParaRPr lang="en-US"/>
          </a:p>
        </p:txBody>
      </p:sp>
      <p:sp>
        <p:nvSpPr>
          <p:cNvPr id="4" name="Slide Image Placeholder 3"/>
          <p:cNvSpPr>
            <a:spLocks noGrp="1" noRot="1" noChangeAspect="1"/>
          </p:cNvSpPr>
          <p:nvPr>
            <p:ph type="sldImg" idx="2"/>
          </p:nvPr>
        </p:nvSpPr>
        <p:spPr>
          <a:xfrm>
            <a:off x="252413" y="279400"/>
            <a:ext cx="6505575" cy="48799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33680" y="5205984"/>
            <a:ext cx="6543040" cy="3811524"/>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017508"/>
            <a:ext cx="3037840" cy="27889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9017507"/>
            <a:ext cx="3037840" cy="278892"/>
          </a:xfrm>
          <a:prstGeom prst="rect">
            <a:avLst/>
          </a:prstGeom>
        </p:spPr>
        <p:txBody>
          <a:bodyPr vert="horz" lIns="93177" tIns="46589" rIns="93177" bIns="46589"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1</a:t>
            </a:fld>
            <a:endParaRPr lang="en-US"/>
          </a:p>
        </p:txBody>
      </p:sp>
    </p:spTree>
    <p:extLst>
      <p:ext uri="{BB962C8B-B14F-4D97-AF65-F5344CB8AC3E}">
        <p14:creationId xmlns:p14="http://schemas.microsoft.com/office/powerpoint/2010/main" val="197616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In 1991 the source sampling era began, contractors were able to ship on their own test reports, reducing backorders.</a:t>
            </a:r>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21</a:t>
            </a:fld>
            <a:endParaRPr lang="en-US" dirty="0"/>
          </a:p>
        </p:txBody>
      </p:sp>
    </p:spTree>
    <p:extLst>
      <p:ext uri="{BB962C8B-B14F-4D97-AF65-F5344CB8AC3E}">
        <p14:creationId xmlns:p14="http://schemas.microsoft.com/office/powerpoint/2010/main" val="352771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C&amp;T’s delegation of the source sampling program to the PTC was not documented until 2019.</a:t>
            </a:r>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22</a:t>
            </a:fld>
            <a:endParaRPr lang="en-US" dirty="0"/>
          </a:p>
        </p:txBody>
      </p:sp>
    </p:spTree>
    <p:extLst>
      <p:ext uri="{BB962C8B-B14F-4D97-AF65-F5344CB8AC3E}">
        <p14:creationId xmlns:p14="http://schemas.microsoft.com/office/powerpoint/2010/main" val="2569838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23</a:t>
            </a:fld>
            <a:endParaRPr lang="en-US" dirty="0"/>
          </a:p>
        </p:txBody>
      </p:sp>
    </p:spTree>
    <p:extLst>
      <p:ext uri="{BB962C8B-B14F-4D97-AF65-F5344CB8AC3E}">
        <p14:creationId xmlns:p14="http://schemas.microsoft.com/office/powerpoint/2010/main" val="232144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DCMA</a:t>
            </a:r>
            <a:r>
              <a:rPr lang="en-US" baseline="0" dirty="0"/>
              <a:t> are in the plants when there is a delivery order over $300,000, when under the AQAR has been updated to reflect that the Suppliers Source Sampling Representative can do the job that the QAR was doing.   For contracts under $100,000 a </a:t>
            </a:r>
            <a:r>
              <a:rPr lang="en-US" baseline="0" dirty="0" err="1"/>
              <a:t>CoC</a:t>
            </a:r>
            <a:r>
              <a:rPr lang="en-US" baseline="0" dirty="0"/>
              <a:t> can be accepted in lieu of test reports.</a:t>
            </a:r>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24</a:t>
            </a:fld>
            <a:endParaRPr lang="en-US"/>
          </a:p>
        </p:txBody>
      </p:sp>
    </p:spTree>
    <p:extLst>
      <p:ext uri="{BB962C8B-B14F-4D97-AF65-F5344CB8AC3E}">
        <p14:creationId xmlns:p14="http://schemas.microsoft.com/office/powerpoint/2010/main" val="254209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26</a:t>
            </a:fld>
            <a:endParaRPr lang="en-US"/>
          </a:p>
        </p:txBody>
      </p:sp>
    </p:spTree>
    <p:extLst>
      <p:ext uri="{BB962C8B-B14F-4D97-AF65-F5344CB8AC3E}">
        <p14:creationId xmlns:p14="http://schemas.microsoft.com/office/powerpoint/2010/main" val="67235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27</a:t>
            </a:fld>
            <a:endParaRPr lang="en-US"/>
          </a:p>
        </p:txBody>
      </p:sp>
    </p:spTree>
    <p:extLst>
      <p:ext uri="{BB962C8B-B14F-4D97-AF65-F5344CB8AC3E}">
        <p14:creationId xmlns:p14="http://schemas.microsoft.com/office/powerpoint/2010/main" val="293766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28</a:t>
            </a:fld>
            <a:endParaRPr lang="en-US"/>
          </a:p>
        </p:txBody>
      </p:sp>
    </p:spTree>
    <p:extLst>
      <p:ext uri="{BB962C8B-B14F-4D97-AF65-F5344CB8AC3E}">
        <p14:creationId xmlns:p14="http://schemas.microsoft.com/office/powerpoint/2010/main" val="2902472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29</a:t>
            </a:fld>
            <a:endParaRPr lang="en-US"/>
          </a:p>
        </p:txBody>
      </p:sp>
    </p:spTree>
    <p:extLst>
      <p:ext uri="{BB962C8B-B14F-4D97-AF65-F5344CB8AC3E}">
        <p14:creationId xmlns:p14="http://schemas.microsoft.com/office/powerpoint/2010/main" val="119180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30</a:t>
            </a:fld>
            <a:endParaRPr lang="en-US"/>
          </a:p>
        </p:txBody>
      </p:sp>
    </p:spTree>
    <p:extLst>
      <p:ext uri="{BB962C8B-B14F-4D97-AF65-F5344CB8AC3E}">
        <p14:creationId xmlns:p14="http://schemas.microsoft.com/office/powerpoint/2010/main" val="208910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31</a:t>
            </a:fld>
            <a:endParaRPr lang="en-US"/>
          </a:p>
        </p:txBody>
      </p:sp>
    </p:spTree>
    <p:extLst>
      <p:ext uri="{BB962C8B-B14F-4D97-AF65-F5344CB8AC3E}">
        <p14:creationId xmlns:p14="http://schemas.microsoft.com/office/powerpoint/2010/main" val="51802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2</a:t>
            </a:fld>
            <a:endParaRPr lang="en-US"/>
          </a:p>
        </p:txBody>
      </p:sp>
    </p:spTree>
    <p:extLst>
      <p:ext uri="{BB962C8B-B14F-4D97-AF65-F5344CB8AC3E}">
        <p14:creationId xmlns:p14="http://schemas.microsoft.com/office/powerpoint/2010/main" val="417386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174708" indent="-174708" defTabSz="931774">
              <a:spcBef>
                <a:spcPts val="1223"/>
              </a:spcBef>
              <a:defRPr/>
            </a:pPr>
            <a:r>
              <a:rPr lang="en-US" dirty="0"/>
              <a:t>Note: In plain</a:t>
            </a:r>
            <a:r>
              <a:rPr lang="en-US" baseline="0" dirty="0"/>
              <a:t> English, notifications are to go to the DLA Product Test Center – Analytical. We have either textile technologists or chemists assigned to each laboratory. Send notifications to paactlab@dla.mil.  We will then assign that laboratory a lab specialist to handle test reports.</a:t>
            </a:r>
            <a:endParaRPr lang="en-US" dirty="0"/>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32</a:t>
            </a:fld>
            <a:endParaRPr lang="en-US"/>
          </a:p>
        </p:txBody>
      </p:sp>
    </p:spTree>
    <p:extLst>
      <p:ext uri="{BB962C8B-B14F-4D97-AF65-F5344CB8AC3E}">
        <p14:creationId xmlns:p14="http://schemas.microsoft.com/office/powerpoint/2010/main" val="2815513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33</a:t>
            </a:fld>
            <a:endParaRPr lang="en-US"/>
          </a:p>
        </p:txBody>
      </p:sp>
    </p:spTree>
    <p:extLst>
      <p:ext uri="{BB962C8B-B14F-4D97-AF65-F5344CB8AC3E}">
        <p14:creationId xmlns:p14="http://schemas.microsoft.com/office/powerpoint/2010/main" val="2231302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34</a:t>
            </a:fld>
            <a:endParaRPr lang="en-US"/>
          </a:p>
        </p:txBody>
      </p:sp>
    </p:spTree>
    <p:extLst>
      <p:ext uri="{BB962C8B-B14F-4D97-AF65-F5344CB8AC3E}">
        <p14:creationId xmlns:p14="http://schemas.microsoft.com/office/powerpoint/2010/main" val="1326675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35</a:t>
            </a:fld>
            <a:endParaRPr lang="en-US"/>
          </a:p>
        </p:txBody>
      </p:sp>
    </p:spTree>
    <p:extLst>
      <p:ext uri="{BB962C8B-B14F-4D97-AF65-F5344CB8AC3E}">
        <p14:creationId xmlns:p14="http://schemas.microsoft.com/office/powerpoint/2010/main" val="2742348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36</a:t>
            </a:fld>
            <a:endParaRPr lang="en-US"/>
          </a:p>
        </p:txBody>
      </p:sp>
    </p:spTree>
    <p:extLst>
      <p:ext uri="{BB962C8B-B14F-4D97-AF65-F5344CB8AC3E}">
        <p14:creationId xmlns:p14="http://schemas.microsoft.com/office/powerpoint/2010/main" val="4253246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37</a:t>
            </a:fld>
            <a:endParaRPr lang="en-US"/>
          </a:p>
        </p:txBody>
      </p:sp>
    </p:spTree>
    <p:extLst>
      <p:ext uri="{BB962C8B-B14F-4D97-AF65-F5344CB8AC3E}">
        <p14:creationId xmlns:p14="http://schemas.microsoft.com/office/powerpoint/2010/main" val="2444544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38</a:t>
            </a:fld>
            <a:endParaRPr lang="en-US"/>
          </a:p>
        </p:txBody>
      </p:sp>
    </p:spTree>
    <p:extLst>
      <p:ext uri="{BB962C8B-B14F-4D97-AF65-F5344CB8AC3E}">
        <p14:creationId xmlns:p14="http://schemas.microsoft.com/office/powerpoint/2010/main" val="3487268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39</a:t>
            </a:fld>
            <a:endParaRPr lang="en-US"/>
          </a:p>
        </p:txBody>
      </p:sp>
    </p:spTree>
    <p:extLst>
      <p:ext uri="{BB962C8B-B14F-4D97-AF65-F5344CB8AC3E}">
        <p14:creationId xmlns:p14="http://schemas.microsoft.com/office/powerpoint/2010/main" val="24885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40</a:t>
            </a:fld>
            <a:endParaRPr lang="en-US"/>
          </a:p>
        </p:txBody>
      </p:sp>
    </p:spTree>
    <p:extLst>
      <p:ext uri="{BB962C8B-B14F-4D97-AF65-F5344CB8AC3E}">
        <p14:creationId xmlns:p14="http://schemas.microsoft.com/office/powerpoint/2010/main" val="1568052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41</a:t>
            </a:fld>
            <a:endParaRPr lang="en-US"/>
          </a:p>
        </p:txBody>
      </p:sp>
    </p:spTree>
    <p:extLst>
      <p:ext uri="{BB962C8B-B14F-4D97-AF65-F5344CB8AC3E}">
        <p14:creationId xmlns:p14="http://schemas.microsoft.com/office/powerpoint/2010/main" val="145685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PTC’s main concern and work over</a:t>
            </a:r>
            <a:r>
              <a:rPr lang="en-US" baseline="0" dirty="0"/>
              <a:t> the years has focused on supporting the warfighter through conformance testing. Along with supporting the MSCs we also support the services, WoG, and are able to test for non-government contractors </a:t>
            </a:r>
            <a:endParaRPr lang="en-US" dirty="0"/>
          </a:p>
        </p:txBody>
      </p:sp>
      <p:sp>
        <p:nvSpPr>
          <p:cNvPr id="4" name="Slide Number Placeholder 3"/>
          <p:cNvSpPr>
            <a:spLocks noGrp="1"/>
          </p:cNvSpPr>
          <p:nvPr>
            <p:ph type="sldNum" sz="quarter" idx="10"/>
          </p:nvPr>
        </p:nvSpPr>
        <p:spPr/>
        <p:txBody>
          <a:bodyPr/>
          <a:lstStyle/>
          <a:p>
            <a:fld id="{E2CA5C0E-4909-4CFA-9D5C-28EC43D03F21}" type="slidenum">
              <a:rPr lang="en-US" smtClean="0"/>
              <a:t>3</a:t>
            </a:fld>
            <a:endParaRPr lang="en-US" dirty="0"/>
          </a:p>
        </p:txBody>
      </p:sp>
    </p:spTree>
    <p:extLst>
      <p:ext uri="{BB962C8B-B14F-4D97-AF65-F5344CB8AC3E}">
        <p14:creationId xmlns:p14="http://schemas.microsoft.com/office/powerpoint/2010/main" val="395618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42</a:t>
            </a:fld>
            <a:endParaRPr lang="en-US"/>
          </a:p>
        </p:txBody>
      </p:sp>
    </p:spTree>
    <p:extLst>
      <p:ext uri="{BB962C8B-B14F-4D97-AF65-F5344CB8AC3E}">
        <p14:creationId xmlns:p14="http://schemas.microsoft.com/office/powerpoint/2010/main" val="4174590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43</a:t>
            </a:fld>
            <a:endParaRPr lang="en-US"/>
          </a:p>
        </p:txBody>
      </p:sp>
    </p:spTree>
    <p:extLst>
      <p:ext uri="{BB962C8B-B14F-4D97-AF65-F5344CB8AC3E}">
        <p14:creationId xmlns:p14="http://schemas.microsoft.com/office/powerpoint/2010/main" val="1967950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Technology has moved forward and like technology we must also move forward. 15</a:t>
            </a:r>
            <a:r>
              <a:rPr lang="en-US" baseline="0" dirty="0"/>
              <a:t> years ago we still used typed DD1222’s and snail mail, in 2004 we moved to email distribution, ad electronic processing,.  We are now looking to move to an online submission portal. </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44</a:t>
            </a:fld>
            <a:endParaRPr lang="en-US" dirty="0"/>
          </a:p>
        </p:txBody>
      </p:sp>
    </p:spTree>
    <p:extLst>
      <p:ext uri="{BB962C8B-B14F-4D97-AF65-F5344CB8AC3E}">
        <p14:creationId xmlns:p14="http://schemas.microsoft.com/office/powerpoint/2010/main" val="1094433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baseline="0" dirty="0"/>
              <a:t>In the last five years we have seen growth in our work on shade and physical testing, to continue to move our process to a more automated system makes sense.</a:t>
            </a:r>
          </a:p>
        </p:txBody>
      </p:sp>
      <p:sp>
        <p:nvSpPr>
          <p:cNvPr id="4" name="Slide Number Placeholder 3"/>
          <p:cNvSpPr>
            <a:spLocks noGrp="1"/>
          </p:cNvSpPr>
          <p:nvPr>
            <p:ph type="sldNum" sz="quarter" idx="10"/>
          </p:nvPr>
        </p:nvSpPr>
        <p:spPr/>
        <p:txBody>
          <a:bodyPr/>
          <a:lstStyle/>
          <a:p>
            <a:fld id="{8863DA61-CCE2-4A3B-A9DA-779839121280}" type="slidenum">
              <a:rPr lang="en-US" smtClean="0"/>
              <a:t>45</a:t>
            </a:fld>
            <a:endParaRPr lang="en-US" dirty="0"/>
          </a:p>
        </p:txBody>
      </p:sp>
    </p:spTree>
    <p:extLst>
      <p:ext uri="{BB962C8B-B14F-4D97-AF65-F5344CB8AC3E}">
        <p14:creationId xmlns:p14="http://schemas.microsoft.com/office/powerpoint/2010/main" val="1066601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The companies we are working with has may years of experience, and a COTS system that will work, with some modifications.</a:t>
            </a:r>
            <a:r>
              <a:rPr lang="en-US" baseline="0" dirty="0"/>
              <a:t> Will allow the PTC to streamline the lot notification process, it will automatically generated DD1222’s, electronic sign off capability, ad the system has taken into account the potential loss of DCMA QARS into consideration.  The system will automatically notify the PTC when reports are ready, we see this as both a work and time saver.</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46</a:t>
            </a:fld>
            <a:endParaRPr lang="en-US" dirty="0"/>
          </a:p>
        </p:txBody>
      </p:sp>
    </p:spTree>
    <p:extLst>
      <p:ext uri="{BB962C8B-B14F-4D97-AF65-F5344CB8AC3E}">
        <p14:creationId xmlns:p14="http://schemas.microsoft.com/office/powerpoint/2010/main" val="3664635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Our goal is to have</a:t>
            </a:r>
            <a:r>
              <a:rPr lang="en-US" baseline="0" dirty="0"/>
              <a:t> an easy user driven system that expedites the source sampling process.</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47</a:t>
            </a:fld>
            <a:endParaRPr lang="en-US" dirty="0"/>
          </a:p>
        </p:txBody>
      </p:sp>
    </p:spTree>
    <p:extLst>
      <p:ext uri="{BB962C8B-B14F-4D97-AF65-F5344CB8AC3E}">
        <p14:creationId xmlns:p14="http://schemas.microsoft.com/office/powerpoint/2010/main" val="2779819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We</a:t>
            </a:r>
            <a:r>
              <a:rPr lang="en-US" baseline="0" dirty="0"/>
              <a:t> have become comfortable even if at times frustrated with the current system.  Change is difficult, as we move into the process active participation will help quell fears, and provide better understanding.  We are looking to increase speed of processing, not level of oversite.</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48</a:t>
            </a:fld>
            <a:endParaRPr lang="en-US" dirty="0"/>
          </a:p>
        </p:txBody>
      </p:sp>
    </p:spTree>
    <p:extLst>
      <p:ext uri="{BB962C8B-B14F-4D97-AF65-F5344CB8AC3E}">
        <p14:creationId xmlns:p14="http://schemas.microsoft.com/office/powerpoint/2010/main" val="1277409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Do not be alarmed, if you are part of the initial rollout the PTC will contact you. We’d like you to know this is coming, and will update the entire system</a:t>
            </a: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49</a:t>
            </a:fld>
            <a:endParaRPr lang="en-US" dirty="0"/>
          </a:p>
        </p:txBody>
      </p:sp>
    </p:spTree>
    <p:extLst>
      <p:ext uri="{BB962C8B-B14F-4D97-AF65-F5344CB8AC3E}">
        <p14:creationId xmlns:p14="http://schemas.microsoft.com/office/powerpoint/2010/main" val="3401731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50</a:t>
            </a:fld>
            <a:endParaRPr lang="en-US"/>
          </a:p>
        </p:txBody>
      </p:sp>
    </p:spTree>
    <p:extLst>
      <p:ext uri="{BB962C8B-B14F-4D97-AF65-F5344CB8AC3E}">
        <p14:creationId xmlns:p14="http://schemas.microsoft.com/office/powerpoint/2010/main" val="300295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51</a:t>
            </a:fld>
            <a:endParaRPr lang="en-US"/>
          </a:p>
        </p:txBody>
      </p:sp>
    </p:spTree>
    <p:extLst>
      <p:ext uri="{BB962C8B-B14F-4D97-AF65-F5344CB8AC3E}">
        <p14:creationId xmlns:p14="http://schemas.microsoft.com/office/powerpoint/2010/main" val="331813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Our purpose as a testing facility is of course to provide professional</a:t>
            </a:r>
            <a:r>
              <a:rPr lang="en-US" baseline="0" dirty="0"/>
              <a:t> and cost effective testing services.  Through our work in all labs we strive to stay on the cutting edge, and be aware of new advances in testing.  New equipment, and training are planned well in advance of items moved to DLA for sustainment.</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51DC827-7ADB-4435-A510-5F322CA4993C}" type="slidenum">
              <a:rPr lang="en-US">
                <a:solidFill>
                  <a:srgbClr val="000000"/>
                </a:solidFill>
                <a:latin typeface="Arial" charset="0"/>
              </a:rPr>
              <a:pPr defTabSz="931774" fontAlgn="base">
                <a:spcBef>
                  <a:spcPct val="0"/>
                </a:spcBef>
                <a:spcAft>
                  <a:spcPct val="0"/>
                </a:spcAft>
                <a:defRPr/>
              </a:pPr>
              <a:t>4</a:t>
            </a:fld>
            <a:endParaRPr lang="en-US" dirty="0">
              <a:solidFill>
                <a:srgbClr val="000000"/>
              </a:solidFill>
              <a:latin typeface="Arial" charset="0"/>
            </a:endParaRPr>
          </a:p>
        </p:txBody>
      </p:sp>
    </p:spTree>
    <p:extLst>
      <p:ext uri="{BB962C8B-B14F-4D97-AF65-F5344CB8AC3E}">
        <p14:creationId xmlns:p14="http://schemas.microsoft.com/office/powerpoint/2010/main" val="126261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prime contract will have a clause that directs shade evaluation.  This will state random if the sampling is random or 100%.  Updates have been made to the quality provisions that allow a supplier representative to pull sample if a QAR is not available.</a:t>
            </a:r>
          </a:p>
        </p:txBody>
      </p:sp>
      <p:sp>
        <p:nvSpPr>
          <p:cNvPr id="4" name="Slide Number Placeholder 3"/>
          <p:cNvSpPr>
            <a:spLocks noGrp="1"/>
          </p:cNvSpPr>
          <p:nvPr>
            <p:ph type="sldNum" sz="quarter" idx="5"/>
          </p:nvPr>
        </p:nvSpPr>
        <p:spPr/>
        <p:txBody>
          <a:bodyPr/>
          <a:lstStyle/>
          <a:p>
            <a:fld id="{E2CA5C0E-4909-4CFA-9D5C-28EC43D03F21}" type="slidenum">
              <a:rPr lang="en-US" smtClean="0"/>
              <a:t>6</a:t>
            </a:fld>
            <a:endParaRPr lang="en-US"/>
          </a:p>
        </p:txBody>
      </p:sp>
    </p:spTree>
    <p:extLst>
      <p:ext uri="{BB962C8B-B14F-4D97-AF65-F5344CB8AC3E}">
        <p14:creationId xmlns:p14="http://schemas.microsoft.com/office/powerpoint/2010/main" val="129757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7</a:t>
            </a:fld>
            <a:endParaRPr lang="en-US"/>
          </a:p>
        </p:txBody>
      </p:sp>
    </p:spTree>
    <p:extLst>
      <p:ext uri="{BB962C8B-B14F-4D97-AF65-F5344CB8AC3E}">
        <p14:creationId xmlns:p14="http://schemas.microsoft.com/office/powerpoint/2010/main" val="287097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If your samples are evaluated at 100% (sample from every roll in the lot) and a sample fails shade, the roll will be listed.  You can pull that roll and ship the rest of the lot.  You can still ask for a waiver for that roll.  In random sampling if a roll fails the entire lot fails.  The component manufacturer has the ability to sort and resample.  All failed rolls are pulled, and from the remaining rolls random samples are again pulled.  This lot can be resent for shade evaluation under the same lot number with an X So lot 11, would become lot 11X with roll and yardage updates. </a:t>
            </a:r>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9</a:t>
            </a:fld>
            <a:endParaRPr lang="en-US"/>
          </a:p>
        </p:txBody>
      </p:sp>
    </p:spTree>
    <p:extLst>
      <p:ext uri="{BB962C8B-B14F-4D97-AF65-F5344CB8AC3E}">
        <p14:creationId xmlns:p14="http://schemas.microsoft.com/office/powerpoint/2010/main" val="6363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18</a:t>
            </a:fld>
            <a:endParaRPr lang="en-US"/>
          </a:p>
        </p:txBody>
      </p:sp>
    </p:spTree>
    <p:extLst>
      <p:ext uri="{BB962C8B-B14F-4D97-AF65-F5344CB8AC3E}">
        <p14:creationId xmlns:p14="http://schemas.microsoft.com/office/powerpoint/2010/main" val="216244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a:t>
            </a:r>
            <a:r>
              <a:rPr lang="en-US" baseline="0" dirty="0"/>
              <a:t> seem to pay more attention to the clauses that control shade evaluation.  We believe that this is because they cannot ship on their own results.  The physical testing reports are being neglected.</a:t>
            </a:r>
            <a:endParaRPr lang="en-US" dirty="0"/>
          </a:p>
        </p:txBody>
      </p:sp>
      <p:sp>
        <p:nvSpPr>
          <p:cNvPr id="4" name="Slide Number Placeholder 3"/>
          <p:cNvSpPr>
            <a:spLocks noGrp="1"/>
          </p:cNvSpPr>
          <p:nvPr>
            <p:ph type="sldNum" sz="quarter" idx="10"/>
          </p:nvPr>
        </p:nvSpPr>
        <p:spPr/>
        <p:txBody>
          <a:bodyPr/>
          <a:lstStyle/>
          <a:p>
            <a:fld id="{E2CA5C0E-4909-4CFA-9D5C-28EC43D03F21}" type="slidenum">
              <a:rPr lang="en-US" smtClean="0"/>
              <a:t>20</a:t>
            </a:fld>
            <a:endParaRPr lang="en-US" dirty="0"/>
          </a:p>
        </p:txBody>
      </p:sp>
    </p:spTree>
    <p:extLst>
      <p:ext uri="{BB962C8B-B14F-4D97-AF65-F5344CB8AC3E}">
        <p14:creationId xmlns:p14="http://schemas.microsoft.com/office/powerpoint/2010/main" val="49793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235509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5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00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437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940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6403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dirty="0"/>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dirty="0"/>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2"/>
            <a:ext cx="603249" cy="365125"/>
          </a:xfrm>
          <a:prstGeom prst="rect">
            <a:avLst/>
          </a:prstGeom>
        </p:spPr>
        <p:txBody>
          <a:bodyPr vert="horz" lIns="91440" tIns="45720" rIns="91440" bIns="45720" rtlCol="0" anchor="ctr"/>
          <a:lstStyle>
            <a:lvl1pPr algn="r">
              <a:defRPr sz="105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171450" indent="-171450">
              <a:spcBef>
                <a:spcPts val="0"/>
              </a:spcBef>
              <a:spcAft>
                <a:spcPts val="450"/>
              </a:spcAft>
              <a:defRPr sz="2100">
                <a:latin typeface="Times New Roman" panose="02020603050405020304" pitchFamily="18" charset="0"/>
                <a:cs typeface="Times New Roman" panose="02020603050405020304" pitchFamily="18" charset="0"/>
              </a:defRPr>
            </a:lvl1pPr>
            <a:lvl2pPr marL="514350" indent="-171450">
              <a:spcBef>
                <a:spcPts val="0"/>
              </a:spcBef>
              <a:spcAft>
                <a:spcPts val="450"/>
              </a:spcAft>
              <a:defRPr sz="1800">
                <a:latin typeface="Times New Roman" panose="02020603050405020304" pitchFamily="18" charset="0"/>
                <a:cs typeface="Times New Roman" panose="02020603050405020304" pitchFamily="18" charset="0"/>
              </a:defRPr>
            </a:lvl2pPr>
            <a:lvl3pPr>
              <a:spcBef>
                <a:spcPts val="0"/>
              </a:spcBef>
              <a:spcAft>
                <a:spcPts val="450"/>
              </a:spcAft>
              <a:defRPr sz="1500">
                <a:latin typeface="Times New Roman" panose="02020603050405020304" pitchFamily="18" charset="0"/>
                <a:cs typeface="Times New Roman" panose="02020603050405020304" pitchFamily="18" charset="0"/>
              </a:defRPr>
            </a:lvl3pPr>
            <a:lvl4pPr>
              <a:spcBef>
                <a:spcPts val="0"/>
              </a:spcBef>
              <a:spcAft>
                <a:spcPts val="450"/>
              </a:spcAft>
              <a:defRPr sz="1350">
                <a:latin typeface="Times New Roman" panose="02020603050405020304" pitchFamily="18" charset="0"/>
                <a:cs typeface="Times New Roman" panose="02020603050405020304" pitchFamily="18" charset="0"/>
              </a:defRPr>
            </a:lvl4pPr>
            <a:lvl5pPr>
              <a:spcBef>
                <a:spcPts val="0"/>
              </a:spcBef>
              <a:spcAft>
                <a:spcPts val="450"/>
              </a:spcAft>
              <a:defRPr sz="135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1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010400" y="6492875"/>
            <a:ext cx="2133600" cy="365125"/>
          </a:xfrm>
          <a:prstGeom prst="rect">
            <a:avLst/>
          </a:prstGeom>
        </p:spPr>
        <p:txBody>
          <a:bodyPr anchor="ctr"/>
          <a:lstStyle>
            <a:lvl1pPr>
              <a:defRPr/>
            </a:lvl1pPr>
          </a:lstStyle>
          <a:p>
            <a:pPr algn="r">
              <a:defRPr/>
            </a:pPr>
            <a:fld id="{3145D93F-16FB-4D82-B935-E87261EB5024}" type="slidenum">
              <a:rPr lang="en-US" sz="1200" smtClean="0">
                <a:solidFill>
                  <a:prstClr val="black">
                    <a:tint val="75000"/>
                  </a:prstClr>
                </a:solidFill>
              </a:rPr>
              <a:pPr algn="r">
                <a:defRPr/>
              </a:pPr>
              <a:t>‹#›</a:t>
            </a:fld>
            <a:endParaRPr lang="en-US" sz="1200" dirty="0">
              <a:solidFill>
                <a:prstClr val="black">
                  <a:tint val="75000"/>
                </a:prstClr>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p:cNvSpPr>
            <a:spLocks noGrp="1"/>
          </p:cNvSpPr>
          <p:nvPr>
            <p:ph type="title" idx="4294967295"/>
          </p:nvPr>
        </p:nvSpPr>
        <p:spPr>
          <a:xfrm>
            <a:off x="457200" y="274638"/>
            <a:ext cx="8229600" cy="1143000"/>
          </a:xfrm>
          <a:prstGeom prst="rect">
            <a:avLst/>
          </a:prstGeom>
        </p:spPr>
        <p:txBody>
          <a:bodyPr/>
          <a:lstStyle>
            <a:lvl1pPr>
              <a:defRPr sz="3400"/>
            </a:lvl1pPr>
          </a:lstStyle>
          <a:p>
            <a:r>
              <a:rPr lang="en-US" dirty="0"/>
              <a:t>Click to edit Master title style</a:t>
            </a:r>
          </a:p>
        </p:txBody>
      </p:sp>
    </p:spTree>
    <p:extLst>
      <p:ext uri="{BB962C8B-B14F-4D97-AF65-F5344CB8AC3E}">
        <p14:creationId xmlns:p14="http://schemas.microsoft.com/office/powerpoint/2010/main" val="3393661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120"/>
            <a:ext cx="9143244" cy="1731120"/>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pic>
        <p:nvPicPr>
          <p:cNvPr id="9" name="Picture 8">
            <a:extLst>
              <a:ext uri="{FF2B5EF4-FFF2-40B4-BE49-F238E27FC236}">
                <a16:creationId xmlns:a16="http://schemas.microsoft.com/office/drawing/2014/main" id="{AE7D0B00-137F-49FB-A420-185BD67CB9E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
        <p:nvSpPr>
          <p:cNvPr id="5" name="TextBox 4">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dirty="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endParaRPr lang="en-US" dirty="0"/>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dirty="0"/>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81" r:id="rId5"/>
    <p:sldLayoutId id="2147483694"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3244" cy="1767694"/>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pic>
        <p:nvPicPr>
          <p:cNvPr id="9" name="Picture 8">
            <a:extLst>
              <a:ext uri="{FF2B5EF4-FFF2-40B4-BE49-F238E27FC236}">
                <a16:creationId xmlns:a16="http://schemas.microsoft.com/office/drawing/2014/main" id="{AE7D0B00-137F-49FB-A420-185BD67CB9E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Tree>
    <p:extLst>
      <p:ext uri="{BB962C8B-B14F-4D97-AF65-F5344CB8AC3E}">
        <p14:creationId xmlns:p14="http://schemas.microsoft.com/office/powerpoint/2010/main" val="158583334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dla.mil/TroopSupport/ProductTestCenter"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Jamie.Hieber@dla.mil"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mailto:Myriam.Cuadra@dla.mil" TargetMode="External"/><Relationship Id="rId5" Type="http://schemas.openxmlformats.org/officeDocument/2006/relationships/hyperlink" Target="mailto:Uraina.Gray-scully@dla.mil" TargetMode="External"/><Relationship Id="rId4" Type="http://schemas.openxmlformats.org/officeDocument/2006/relationships/hyperlink" Target="mailto:Jessica.Raushel@dla.mi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327400"/>
            <a:ext cx="4114800" cy="2248747"/>
          </a:xfrm>
        </p:spPr>
        <p:txBody>
          <a:bodyPr>
            <a:normAutofit fontScale="90000"/>
          </a:bodyPr>
          <a:lstStyle/>
          <a:p>
            <a:r>
              <a:rPr lang="en-US" dirty="0">
                <a:solidFill>
                  <a:srgbClr val="002060"/>
                </a:solidFill>
              </a:rPr>
              <a:t>IFAI DLA Product Test Center Analytical Shade and Source Procedures</a:t>
            </a:r>
          </a:p>
        </p:txBody>
      </p:sp>
      <p:sp>
        <p:nvSpPr>
          <p:cNvPr id="3" name="Subtitle 2"/>
          <p:cNvSpPr>
            <a:spLocks noGrp="1"/>
          </p:cNvSpPr>
          <p:nvPr>
            <p:ph type="subTitle" idx="1"/>
          </p:nvPr>
        </p:nvSpPr>
        <p:spPr>
          <a:xfrm>
            <a:off x="182880" y="5199017"/>
            <a:ext cx="4114800" cy="1097280"/>
          </a:xfrm>
        </p:spPr>
        <p:txBody>
          <a:bodyPr/>
          <a:lstStyle/>
          <a:p>
            <a:r>
              <a:rPr lang="en-US" dirty="0">
                <a:solidFill>
                  <a:srgbClr val="002060"/>
                </a:solidFill>
              </a:rPr>
              <a:t>May 5, 2021</a:t>
            </a:r>
          </a:p>
        </p:txBody>
      </p:sp>
    </p:spTree>
    <p:extLst>
      <p:ext uri="{BB962C8B-B14F-4D97-AF65-F5344CB8AC3E}">
        <p14:creationId xmlns:p14="http://schemas.microsoft.com/office/powerpoint/2010/main" val="23274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BABB-43DD-48BB-B70A-D891B6000B8F}"/>
              </a:ext>
            </a:extLst>
          </p:cNvPr>
          <p:cNvSpPr>
            <a:spLocks noGrp="1"/>
          </p:cNvSpPr>
          <p:nvPr>
            <p:ph type="title"/>
          </p:nvPr>
        </p:nvSpPr>
        <p:spPr/>
        <p:txBody>
          <a:bodyPr/>
          <a:lstStyle/>
          <a:p>
            <a:r>
              <a:rPr lang="en-US" dirty="0"/>
              <a:t>What Needs to Come with the Samples?</a:t>
            </a:r>
          </a:p>
        </p:txBody>
      </p:sp>
      <p:pic>
        <p:nvPicPr>
          <p:cNvPr id="22" name="Content Placeholder 21">
            <a:extLst>
              <a:ext uri="{FF2B5EF4-FFF2-40B4-BE49-F238E27FC236}">
                <a16:creationId xmlns:a16="http://schemas.microsoft.com/office/drawing/2014/main" id="{42F80646-EED9-4211-8AE7-41D81412157A}"/>
              </a:ext>
            </a:extLst>
          </p:cNvPr>
          <p:cNvPicPr>
            <a:picLocks noGrp="1" noChangeAspect="1"/>
          </p:cNvPicPr>
          <p:nvPr>
            <p:ph sz="half" idx="1"/>
          </p:nvPr>
        </p:nvPicPr>
        <p:blipFill>
          <a:blip r:embed="rId2"/>
          <a:stretch>
            <a:fillRect/>
          </a:stretch>
        </p:blipFill>
        <p:spPr>
          <a:xfrm>
            <a:off x="569168" y="1632857"/>
            <a:ext cx="4114800" cy="4208106"/>
          </a:xfrm>
        </p:spPr>
      </p:pic>
      <p:sp>
        <p:nvSpPr>
          <p:cNvPr id="23" name="Content Placeholder 22">
            <a:extLst>
              <a:ext uri="{FF2B5EF4-FFF2-40B4-BE49-F238E27FC236}">
                <a16:creationId xmlns:a16="http://schemas.microsoft.com/office/drawing/2014/main" id="{3E20EE3B-49E9-4CB6-8009-E2CFA459F9D4}"/>
              </a:ext>
            </a:extLst>
          </p:cNvPr>
          <p:cNvSpPr>
            <a:spLocks noGrp="1"/>
          </p:cNvSpPr>
          <p:nvPr>
            <p:ph sz="half" idx="2"/>
          </p:nvPr>
        </p:nvSpPr>
        <p:spPr/>
        <p:txBody>
          <a:bodyPr>
            <a:normAutofit fontScale="85000" lnSpcReduction="20000"/>
          </a:bodyPr>
          <a:lstStyle/>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Test reports must list:</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1.       The total quantity in lot represented by the samples present </a:t>
            </a:r>
          </a:p>
          <a:p>
            <a:pPr marL="0" marR="0" indent="0">
              <a:spcBef>
                <a:spcPts val="0"/>
              </a:spcBef>
              <a:spcAft>
                <a:spcPts val="0"/>
              </a:spcAft>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000" b="1" dirty="0">
                <a:effectLst/>
                <a:latin typeface="Arial" panose="020B0604020202020204" pitchFamily="34" charset="0"/>
                <a:ea typeface="Calibri" panose="020F0502020204030204" pitchFamily="34" charset="0"/>
                <a:cs typeface="Arial" panose="020B0604020202020204" pitchFamily="34" charset="0"/>
              </a:rPr>
              <a:t>Section 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Box 2 – From (Finishing Plant DCMA QAS or SSSR information)</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Box 1 – To (DLA Product Test Center, 700 Robbins St, Bldg. 5D, Philadelphia, PA 19111)</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Box 3 – Prime Contractor and contract number </a:t>
            </a:r>
          </a:p>
          <a:p>
            <a:pPr marL="0" marR="0" lvl="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street address and ZIP code NOT REQUIRED</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Box 4 – Manufacturing Plant and P.O. Number street address and ZIP code NOT REQUIRED</a:t>
            </a:r>
          </a:p>
          <a:p>
            <a:pPr marL="0" marR="0" lvl="0" indent="0">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P.O. Number is optional</a:t>
            </a:r>
          </a:p>
          <a:p>
            <a:endParaRPr lang="en-US" dirty="0"/>
          </a:p>
        </p:txBody>
      </p:sp>
      <p:sp>
        <p:nvSpPr>
          <p:cNvPr id="4" name="Slide Number Placeholder 3">
            <a:extLst>
              <a:ext uri="{FF2B5EF4-FFF2-40B4-BE49-F238E27FC236}">
                <a16:creationId xmlns:a16="http://schemas.microsoft.com/office/drawing/2014/main" id="{E9F6B6EF-DECC-4EA4-A087-A70A7C28A6AD}"/>
              </a:ext>
            </a:extLst>
          </p:cNvPr>
          <p:cNvSpPr>
            <a:spLocks noGrp="1"/>
          </p:cNvSpPr>
          <p:nvPr>
            <p:ph type="sldNum" sz="quarter" idx="12"/>
          </p:nvPr>
        </p:nvSpPr>
        <p:spPr/>
        <p:txBody>
          <a:bodyPr/>
          <a:lstStyle/>
          <a:p>
            <a:fld id="{0F70353F-5ECB-4B50-B3EA-C871EA4E3F32}" type="slidenum">
              <a:rPr lang="en-US" smtClean="0"/>
              <a:t>10</a:t>
            </a:fld>
            <a:endParaRPr lang="en-US"/>
          </a:p>
        </p:txBody>
      </p:sp>
    </p:spTree>
    <p:extLst>
      <p:ext uri="{BB962C8B-B14F-4D97-AF65-F5344CB8AC3E}">
        <p14:creationId xmlns:p14="http://schemas.microsoft.com/office/powerpoint/2010/main" val="252323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BABB-43DD-48BB-B70A-D891B6000B8F}"/>
              </a:ext>
            </a:extLst>
          </p:cNvPr>
          <p:cNvSpPr>
            <a:spLocks noGrp="1"/>
          </p:cNvSpPr>
          <p:nvPr>
            <p:ph type="title"/>
          </p:nvPr>
        </p:nvSpPr>
        <p:spPr/>
        <p:txBody>
          <a:bodyPr/>
          <a:lstStyle/>
          <a:p>
            <a:r>
              <a:rPr lang="en-US" dirty="0"/>
              <a:t>What Needs to Come with the Samples?</a:t>
            </a:r>
          </a:p>
        </p:txBody>
      </p:sp>
      <p:pic>
        <p:nvPicPr>
          <p:cNvPr id="22" name="Content Placeholder 21">
            <a:extLst>
              <a:ext uri="{FF2B5EF4-FFF2-40B4-BE49-F238E27FC236}">
                <a16:creationId xmlns:a16="http://schemas.microsoft.com/office/drawing/2014/main" id="{42F80646-EED9-4211-8AE7-41D81412157A}"/>
              </a:ext>
            </a:extLst>
          </p:cNvPr>
          <p:cNvPicPr>
            <a:picLocks noGrp="1" noChangeAspect="1"/>
          </p:cNvPicPr>
          <p:nvPr>
            <p:ph sz="half" idx="1"/>
          </p:nvPr>
        </p:nvPicPr>
        <p:blipFill>
          <a:blip r:embed="rId2"/>
          <a:stretch>
            <a:fillRect/>
          </a:stretch>
        </p:blipFill>
        <p:spPr>
          <a:xfrm>
            <a:off x="569168" y="1632857"/>
            <a:ext cx="4114800" cy="4208106"/>
          </a:xfrm>
        </p:spPr>
      </p:pic>
      <p:sp>
        <p:nvSpPr>
          <p:cNvPr id="23" name="Content Placeholder 22">
            <a:extLst>
              <a:ext uri="{FF2B5EF4-FFF2-40B4-BE49-F238E27FC236}">
                <a16:creationId xmlns:a16="http://schemas.microsoft.com/office/drawing/2014/main" id="{3E20EE3B-49E9-4CB6-8009-E2CFA459F9D4}"/>
              </a:ext>
            </a:extLst>
          </p:cNvPr>
          <p:cNvSpPr>
            <a:spLocks noGrp="1"/>
          </p:cNvSpPr>
          <p:nvPr>
            <p:ph sz="half" idx="2"/>
          </p:nvPr>
        </p:nvSpPr>
        <p:spPr/>
        <p:txBody>
          <a:bodyPr>
            <a:normAutofit fontScale="85000" lnSpcReduction="10000"/>
          </a:bodyPr>
          <a:lstStyle/>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Box 5 – End Item (ex: MCCUU Woodland Blouse, Type I, Class 3) </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Use terms from the specification or purchase description</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Box 6 – Sample No. </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Vendor’s choice – use this field as you wish</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Box 7 – Reason for submittal (possible entries below)	</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Shade Evaluation</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Box 8 – Date Submitted</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Date samples selected</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Box 9 – Material to be tested (MCCUU Cloth, Type I, Class 2)</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Cloth, Nylon/Cotton Ripstop</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Use the terms from the specification or purchase description</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Do not use vendor specific trade names</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1800" dirty="0">
                <a:effectLst/>
                <a:ea typeface="Calibri" panose="020F0502020204030204" pitchFamily="34" charset="0"/>
                <a:cs typeface="Arial" panose="020B0604020202020204" pitchFamily="34" charset="0"/>
              </a:rPr>
              <a:t>Box 10 – Quantity submitted </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number of samples/garments tested</a:t>
            </a:r>
          </a:p>
          <a:p>
            <a:pPr marL="0" marR="0" lvl="0" indent="0">
              <a:spcBef>
                <a:spcPts val="0"/>
              </a:spcBef>
              <a:spcAft>
                <a:spcPts val="0"/>
              </a:spcAft>
              <a:buNone/>
            </a:pPr>
            <a:r>
              <a:rPr lang="en-US" sz="1800" dirty="0">
                <a:effectLst/>
                <a:ea typeface="Calibri" panose="020F0502020204030204" pitchFamily="34" charset="0"/>
                <a:cs typeface="Arial" panose="020B0604020202020204" pitchFamily="34" charset="0"/>
              </a:rPr>
              <a:t>sample size</a:t>
            </a:r>
          </a:p>
          <a:p>
            <a:pPr marL="0" marR="0" lvl="0" indent="0">
              <a:spcBef>
                <a:spcPts val="0"/>
              </a:spcBef>
              <a:spcAft>
                <a:spcPts val="0"/>
              </a:spcAft>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E9F6B6EF-DECC-4EA4-A087-A70A7C28A6AD}"/>
              </a:ext>
            </a:extLst>
          </p:cNvPr>
          <p:cNvSpPr>
            <a:spLocks noGrp="1"/>
          </p:cNvSpPr>
          <p:nvPr>
            <p:ph type="sldNum" sz="quarter" idx="12"/>
          </p:nvPr>
        </p:nvSpPr>
        <p:spPr/>
        <p:txBody>
          <a:bodyPr/>
          <a:lstStyle/>
          <a:p>
            <a:fld id="{0F70353F-5ECB-4B50-B3EA-C871EA4E3F32}" type="slidenum">
              <a:rPr lang="en-US" smtClean="0"/>
              <a:t>11</a:t>
            </a:fld>
            <a:endParaRPr lang="en-US"/>
          </a:p>
        </p:txBody>
      </p:sp>
    </p:spTree>
    <p:extLst>
      <p:ext uri="{BB962C8B-B14F-4D97-AF65-F5344CB8AC3E}">
        <p14:creationId xmlns:p14="http://schemas.microsoft.com/office/powerpoint/2010/main" val="9368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BABB-43DD-48BB-B70A-D891B6000B8F}"/>
              </a:ext>
            </a:extLst>
          </p:cNvPr>
          <p:cNvSpPr>
            <a:spLocks noGrp="1"/>
          </p:cNvSpPr>
          <p:nvPr>
            <p:ph type="title"/>
          </p:nvPr>
        </p:nvSpPr>
        <p:spPr/>
        <p:txBody>
          <a:bodyPr/>
          <a:lstStyle/>
          <a:p>
            <a:r>
              <a:rPr lang="en-US" dirty="0"/>
              <a:t>What Needs to Come with the Samples?</a:t>
            </a:r>
          </a:p>
        </p:txBody>
      </p:sp>
      <p:sp>
        <p:nvSpPr>
          <p:cNvPr id="23" name="Content Placeholder 22">
            <a:extLst>
              <a:ext uri="{FF2B5EF4-FFF2-40B4-BE49-F238E27FC236}">
                <a16:creationId xmlns:a16="http://schemas.microsoft.com/office/drawing/2014/main" id="{3E20EE3B-49E9-4CB6-8009-E2CFA459F9D4}"/>
              </a:ext>
            </a:extLst>
          </p:cNvPr>
          <p:cNvSpPr>
            <a:spLocks noGrp="1"/>
          </p:cNvSpPr>
          <p:nvPr>
            <p:ph sz="half" idx="2"/>
          </p:nvPr>
        </p:nvSpPr>
        <p:spPr>
          <a:xfrm>
            <a:off x="4782872" y="1527421"/>
            <a:ext cx="4023360" cy="4754880"/>
          </a:xfrm>
        </p:spPr>
        <p:txBody>
          <a:bodyPr>
            <a:normAutofit fontScale="70000" lnSpcReduction="20000"/>
          </a:bodyPr>
          <a:lstStyle/>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Box 19 – Date of Manufacture</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Optional </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Box 20 – Engineering Authority</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Does not apply</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Box 21 – MQSS/QSL Review</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Does not apply</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Box 22 – Remarks and/or special instructions and/or waivers</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Add “By signing in box 15, I certify that the samples referenced above were randomly selected and represent the lot identified above.”</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Record shade</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Record shade standard roll#</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Record rolls selected for testing (may indicate on a separate tally sheet)</a:t>
            </a:r>
          </a:p>
          <a:p>
            <a:pPr marL="0" marR="0" lvl="0" indent="0">
              <a:spcBef>
                <a:spcPts val="0"/>
              </a:spcBef>
              <a:spcAft>
                <a:spcPts val="0"/>
              </a:spcAft>
              <a:buNone/>
            </a:pPr>
            <a:endParaRPr lang="en-US" sz="2000" dirty="0">
              <a:effectLst/>
              <a:ea typeface="Calibri" panose="020F0502020204030204" pitchFamily="34" charset="0"/>
              <a:cs typeface="Arial" panose="020B0604020202020204" pitchFamily="34" charset="0"/>
            </a:endParaRP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Do not completely fill this box. The DLA PTC uses it for processing.</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 </a:t>
            </a:r>
          </a:p>
          <a:p>
            <a:pPr marL="0" marR="0" indent="0">
              <a:spcBef>
                <a:spcPts val="0"/>
              </a:spcBef>
              <a:spcAft>
                <a:spcPts val="0"/>
              </a:spcAft>
              <a:buNone/>
            </a:pPr>
            <a:r>
              <a:rPr lang="en-US" sz="2000" dirty="0">
                <a:effectLst/>
                <a:ea typeface="Calibri" panose="020F0502020204030204" pitchFamily="34" charset="0"/>
                <a:cs typeface="Arial" panose="020B0604020202020204" pitchFamily="34" charset="0"/>
              </a:rPr>
              <a:t>Box 23 – Send report of test to</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Include prime contractor and supplier email addresses</a:t>
            </a:r>
          </a:p>
          <a:p>
            <a:pPr marL="0" marR="0" lvl="0" indent="0">
              <a:spcBef>
                <a:spcPts val="0"/>
              </a:spcBef>
              <a:spcAft>
                <a:spcPts val="0"/>
              </a:spcAft>
              <a:buNone/>
            </a:pPr>
            <a:r>
              <a:rPr lang="en-US" sz="2000" dirty="0">
                <a:effectLst/>
                <a:ea typeface="Calibri" panose="020F0502020204030204" pitchFamily="34" charset="0"/>
                <a:cs typeface="Arial" panose="020B0604020202020204" pitchFamily="34" charset="0"/>
              </a:rPr>
              <a:t>Shade and will automatically be sent directly to contractors on completion. </a:t>
            </a:r>
          </a:p>
          <a:p>
            <a:pPr marL="0" indent="0">
              <a:buNone/>
            </a:pPr>
            <a:endParaRPr lang="en-US" dirty="0"/>
          </a:p>
        </p:txBody>
      </p:sp>
      <p:sp>
        <p:nvSpPr>
          <p:cNvPr id="4" name="Slide Number Placeholder 3">
            <a:extLst>
              <a:ext uri="{FF2B5EF4-FFF2-40B4-BE49-F238E27FC236}">
                <a16:creationId xmlns:a16="http://schemas.microsoft.com/office/drawing/2014/main" id="{E9F6B6EF-DECC-4EA4-A087-A70A7C28A6A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Content Placeholder 6" descr="A screenshot of a social media post&#10;&#10;Description automatically generated">
            <a:extLst>
              <a:ext uri="{FF2B5EF4-FFF2-40B4-BE49-F238E27FC236}">
                <a16:creationId xmlns:a16="http://schemas.microsoft.com/office/drawing/2014/main" id="{91F9FA14-EAED-417A-B53C-2D97FFC578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75249"/>
            <a:ext cx="4022725" cy="2659224"/>
          </a:xfrm>
        </p:spPr>
      </p:pic>
    </p:spTree>
    <p:extLst>
      <p:ext uri="{BB962C8B-B14F-4D97-AF65-F5344CB8AC3E}">
        <p14:creationId xmlns:p14="http://schemas.microsoft.com/office/powerpoint/2010/main" val="98783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60E2-766D-4407-87E0-0E40F0C6D91E}"/>
              </a:ext>
            </a:extLst>
          </p:cNvPr>
          <p:cNvSpPr>
            <a:spLocks noGrp="1"/>
          </p:cNvSpPr>
          <p:nvPr>
            <p:ph type="title"/>
          </p:nvPr>
        </p:nvSpPr>
        <p:spPr/>
        <p:txBody>
          <a:bodyPr/>
          <a:lstStyle/>
          <a:p>
            <a:r>
              <a:rPr lang="en-US" dirty="0"/>
              <a:t>What Happens When The Samples Show Up?</a:t>
            </a:r>
          </a:p>
        </p:txBody>
      </p:sp>
      <p:pic>
        <p:nvPicPr>
          <p:cNvPr id="15" name="Picture Placeholder 14" descr="A room filled with furniture and a stove&#10;&#10;Description automatically generated">
            <a:extLst>
              <a:ext uri="{FF2B5EF4-FFF2-40B4-BE49-F238E27FC236}">
                <a16:creationId xmlns:a16="http://schemas.microsoft.com/office/drawing/2014/main" id="{380B7768-5BC8-4991-8760-D5D07444690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334" r="10334"/>
          <a:stretch>
            <a:fillRect/>
          </a:stretch>
        </p:blipFill>
        <p:spPr/>
      </p:pic>
      <p:sp>
        <p:nvSpPr>
          <p:cNvPr id="11" name="Text Placeholder 10">
            <a:extLst>
              <a:ext uri="{FF2B5EF4-FFF2-40B4-BE49-F238E27FC236}">
                <a16:creationId xmlns:a16="http://schemas.microsoft.com/office/drawing/2014/main" id="{76FAD068-E4C4-4706-A8F4-6FEAAEF051BA}"/>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Samples accepted in our sample room</a:t>
            </a:r>
          </a:p>
          <a:p>
            <a:pPr marL="285750" indent="-285750">
              <a:buFont typeface="Arial" panose="020B0604020202020204" pitchFamily="34" charset="0"/>
              <a:buChar char="•"/>
            </a:pPr>
            <a:r>
              <a:rPr lang="en-US" dirty="0"/>
              <a:t>The DD 1222’s are stamped with the PTC’s Lab Report Number (LRN)</a:t>
            </a:r>
          </a:p>
          <a:p>
            <a:pPr marL="285750" indent="-285750">
              <a:buFont typeface="Arial" panose="020B0604020202020204" pitchFamily="34" charset="0"/>
              <a:buChar char="•"/>
            </a:pPr>
            <a:r>
              <a:rPr lang="en-US" dirty="0"/>
              <a:t>Logged into our Database for tracking</a:t>
            </a:r>
          </a:p>
          <a:p>
            <a:pPr marL="285750" indent="-285750">
              <a:buFont typeface="Arial" panose="020B0604020202020204" pitchFamily="34" charset="0"/>
              <a:buChar char="•"/>
            </a:pPr>
            <a:r>
              <a:rPr lang="en-US" dirty="0"/>
              <a:t>Put on carts to be pushed to the Shade room</a:t>
            </a:r>
          </a:p>
          <a:p>
            <a:pPr marL="285750" indent="-285750">
              <a:buFont typeface="Arial" panose="020B0604020202020204" pitchFamily="34" charset="0"/>
              <a:buChar char="•"/>
            </a:pPr>
            <a:r>
              <a:rPr lang="en-US" dirty="0"/>
              <a:t>On any given day we can see from 20 to 100 different lots</a:t>
            </a:r>
          </a:p>
        </p:txBody>
      </p:sp>
      <p:sp>
        <p:nvSpPr>
          <p:cNvPr id="5" name="Slide Number Placeholder 4">
            <a:extLst>
              <a:ext uri="{FF2B5EF4-FFF2-40B4-BE49-F238E27FC236}">
                <a16:creationId xmlns:a16="http://schemas.microsoft.com/office/drawing/2014/main" id="{AA18B7CF-1211-4444-BB7D-1A72F331145A}"/>
              </a:ext>
            </a:extLst>
          </p:cNvPr>
          <p:cNvSpPr>
            <a:spLocks noGrp="1"/>
          </p:cNvSpPr>
          <p:nvPr>
            <p:ph type="sldNum" sz="quarter" idx="12"/>
          </p:nvPr>
        </p:nvSpPr>
        <p:spPr/>
        <p:txBody>
          <a:bodyPr/>
          <a:lstStyle/>
          <a:p>
            <a:fld id="{0F70353F-5ECB-4B50-B3EA-C871EA4E3F32}" type="slidenum">
              <a:rPr lang="en-US" smtClean="0"/>
              <a:t>13</a:t>
            </a:fld>
            <a:endParaRPr lang="en-US"/>
          </a:p>
        </p:txBody>
      </p:sp>
      <p:sp>
        <p:nvSpPr>
          <p:cNvPr id="12" name="Text Placeholder 11">
            <a:extLst>
              <a:ext uri="{FF2B5EF4-FFF2-40B4-BE49-F238E27FC236}">
                <a16:creationId xmlns:a16="http://schemas.microsoft.com/office/drawing/2014/main" id="{4D59FD20-E59A-476C-82A9-71C3D548112C}"/>
              </a:ext>
            </a:extLst>
          </p:cNvPr>
          <p:cNvSpPr>
            <a:spLocks noGrp="1"/>
          </p:cNvSpPr>
          <p:nvPr>
            <p:ph type="body" idx="13"/>
          </p:nvPr>
        </p:nvSpPr>
        <p:spPr/>
        <p:txBody>
          <a:bodyPr/>
          <a:lstStyle/>
          <a:p>
            <a:r>
              <a:rPr lang="en-US" dirty="0"/>
              <a:t>Sample Room</a:t>
            </a:r>
          </a:p>
        </p:txBody>
      </p:sp>
    </p:spTree>
    <p:extLst>
      <p:ext uri="{BB962C8B-B14F-4D97-AF65-F5344CB8AC3E}">
        <p14:creationId xmlns:p14="http://schemas.microsoft.com/office/powerpoint/2010/main" val="180359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6504B3DD-3B51-48CD-A416-C550F753C9F5}"/>
              </a:ext>
            </a:extLst>
          </p:cNvPr>
          <p:cNvSpPr>
            <a:spLocks noGrp="1"/>
          </p:cNvSpPr>
          <p:nvPr>
            <p:ph type="title"/>
          </p:nvPr>
        </p:nvSpPr>
        <p:spPr/>
        <p:txBody>
          <a:bodyPr/>
          <a:lstStyle/>
          <a:p>
            <a:r>
              <a:rPr lang="en-US" dirty="0"/>
              <a:t>Shade Room Delivery</a:t>
            </a:r>
          </a:p>
        </p:txBody>
      </p:sp>
      <p:sp>
        <p:nvSpPr>
          <p:cNvPr id="23" name="Text Placeholder 22">
            <a:extLst>
              <a:ext uri="{FF2B5EF4-FFF2-40B4-BE49-F238E27FC236}">
                <a16:creationId xmlns:a16="http://schemas.microsoft.com/office/drawing/2014/main" id="{D678C5A2-85AE-49FC-A88B-04447D35A619}"/>
              </a:ext>
            </a:extLst>
          </p:cNvPr>
          <p:cNvSpPr>
            <a:spLocks noGrp="1"/>
          </p:cNvSpPr>
          <p:nvPr>
            <p:ph type="body" sz="half" idx="2"/>
          </p:nvPr>
        </p:nvSpPr>
        <p:spPr/>
        <p:txBody>
          <a:bodyPr>
            <a:normAutofit fontScale="85000" lnSpcReduction="20000"/>
          </a:bodyPr>
          <a:lstStyle/>
          <a:p>
            <a:pPr marL="285750" indent="-285750">
              <a:buFont typeface="Arial" panose="020B0604020202020204" pitchFamily="34" charset="0"/>
              <a:buChar char="•"/>
            </a:pPr>
            <a:r>
              <a:rPr lang="en-US" dirty="0"/>
              <a:t>Samples are delivered to the shade room</a:t>
            </a:r>
          </a:p>
          <a:p>
            <a:pPr marL="285750" indent="-285750">
              <a:buFont typeface="Arial" panose="020B0604020202020204" pitchFamily="34" charset="0"/>
              <a:buChar char="•"/>
            </a:pPr>
            <a:r>
              <a:rPr lang="en-US" dirty="0"/>
              <a:t>The clock starts when the samples are logged into our database.</a:t>
            </a:r>
          </a:p>
          <a:p>
            <a:pPr marL="285750" indent="-285750">
              <a:buFont typeface="Arial" panose="020B0604020202020204" pitchFamily="34" charset="0"/>
              <a:buChar char="•"/>
            </a:pPr>
            <a:r>
              <a:rPr lang="en-US" dirty="0"/>
              <a:t>Expect the entire process to take up to 4 business days</a:t>
            </a:r>
          </a:p>
          <a:p>
            <a:pPr marL="285750" indent="-285750">
              <a:buFont typeface="Arial" panose="020B0604020202020204" pitchFamily="34" charset="0"/>
              <a:buChar char="•"/>
            </a:pPr>
            <a:r>
              <a:rPr lang="en-US" dirty="0"/>
              <a:t>Contractually we have 30 days, but we never use them</a:t>
            </a:r>
          </a:p>
          <a:p>
            <a:pPr marL="285750" indent="-285750">
              <a:buFont typeface="Arial" panose="020B0604020202020204" pitchFamily="34" charset="0"/>
              <a:buChar char="•"/>
            </a:pPr>
            <a:r>
              <a:rPr lang="en-US" dirty="0"/>
              <a:t>Samples are separated by type, class and color</a:t>
            </a:r>
          </a:p>
          <a:p>
            <a:pPr marL="285750" indent="-285750">
              <a:buFont typeface="Arial" panose="020B0604020202020204" pitchFamily="34" charset="0"/>
              <a:buChar char="•"/>
            </a:pPr>
            <a:r>
              <a:rPr lang="en-US" dirty="0"/>
              <a:t>All DD 1222’s are checked for correct information</a:t>
            </a:r>
          </a:p>
          <a:p>
            <a:pPr marL="285750" indent="-285750">
              <a:buFont typeface="Arial" panose="020B0604020202020204" pitchFamily="34" charset="0"/>
              <a:buChar char="•"/>
            </a:pPr>
            <a:r>
              <a:rPr lang="en-US" dirty="0"/>
              <a:t>If not correct someone will contact you for an updated DD 1222</a:t>
            </a:r>
          </a:p>
          <a:p>
            <a:pPr marL="285750" indent="-285750">
              <a:buFont typeface="Arial" panose="020B0604020202020204" pitchFamily="34" charset="0"/>
              <a:buChar char="•"/>
            </a:pPr>
            <a:r>
              <a:rPr lang="en-US" dirty="0"/>
              <a:t>Tally sheets checked to match roll numbers</a:t>
            </a:r>
          </a:p>
        </p:txBody>
      </p:sp>
      <p:sp>
        <p:nvSpPr>
          <p:cNvPr id="5" name="Slide Number Placeholder 4">
            <a:extLst>
              <a:ext uri="{FF2B5EF4-FFF2-40B4-BE49-F238E27FC236}">
                <a16:creationId xmlns:a16="http://schemas.microsoft.com/office/drawing/2014/main" id="{391696BC-CEDA-4968-9035-ECA1E510FEB5}"/>
              </a:ext>
            </a:extLst>
          </p:cNvPr>
          <p:cNvSpPr>
            <a:spLocks noGrp="1"/>
          </p:cNvSpPr>
          <p:nvPr>
            <p:ph type="sldNum" sz="quarter" idx="12"/>
          </p:nvPr>
        </p:nvSpPr>
        <p:spPr/>
        <p:txBody>
          <a:bodyPr/>
          <a:lstStyle/>
          <a:p>
            <a:fld id="{0F70353F-5ECB-4B50-B3EA-C871EA4E3F32}" type="slidenum">
              <a:rPr lang="en-US" smtClean="0"/>
              <a:t>14</a:t>
            </a:fld>
            <a:endParaRPr lang="en-US"/>
          </a:p>
        </p:txBody>
      </p:sp>
      <p:sp>
        <p:nvSpPr>
          <p:cNvPr id="24" name="Text Placeholder 23">
            <a:extLst>
              <a:ext uri="{FF2B5EF4-FFF2-40B4-BE49-F238E27FC236}">
                <a16:creationId xmlns:a16="http://schemas.microsoft.com/office/drawing/2014/main" id="{8AC29B2E-2BB7-4F60-93AE-F99FF1B83057}"/>
              </a:ext>
            </a:extLst>
          </p:cNvPr>
          <p:cNvSpPr>
            <a:spLocks noGrp="1"/>
          </p:cNvSpPr>
          <p:nvPr>
            <p:ph type="body" idx="13"/>
          </p:nvPr>
        </p:nvSpPr>
        <p:spPr/>
        <p:txBody>
          <a:bodyPr>
            <a:normAutofit fontScale="92500" lnSpcReduction="20000"/>
          </a:bodyPr>
          <a:lstStyle/>
          <a:p>
            <a:r>
              <a:rPr lang="en-US" dirty="0"/>
              <a:t>All PTC Associates do all of their own paperwork</a:t>
            </a:r>
          </a:p>
        </p:txBody>
      </p:sp>
      <p:pic>
        <p:nvPicPr>
          <p:cNvPr id="37" name="Picture Placeholder 36" descr="A large room&#10;&#10;Description automatically generated">
            <a:extLst>
              <a:ext uri="{FF2B5EF4-FFF2-40B4-BE49-F238E27FC236}">
                <a16:creationId xmlns:a16="http://schemas.microsoft.com/office/drawing/2014/main" id="{1C1C41A0-BC0C-4562-8B71-77A801E27E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548" r="14548"/>
          <a:stretch>
            <a:fillRect/>
          </a:stretch>
        </p:blipFill>
        <p:spPr>
          <a:xfrm rot="5400000">
            <a:off x="3794125" y="1325563"/>
            <a:ext cx="4754563" cy="5029200"/>
          </a:xfrm>
        </p:spPr>
      </p:pic>
    </p:spTree>
    <p:extLst>
      <p:ext uri="{BB962C8B-B14F-4D97-AF65-F5344CB8AC3E}">
        <p14:creationId xmlns:p14="http://schemas.microsoft.com/office/powerpoint/2010/main" val="377960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BEC9-DA8E-43BB-A634-41FF2C70B72E}"/>
              </a:ext>
            </a:extLst>
          </p:cNvPr>
          <p:cNvSpPr>
            <a:spLocks noGrp="1"/>
          </p:cNvSpPr>
          <p:nvPr>
            <p:ph type="title"/>
          </p:nvPr>
        </p:nvSpPr>
        <p:spPr/>
        <p:txBody>
          <a:bodyPr/>
          <a:lstStyle/>
          <a:p>
            <a:r>
              <a:rPr lang="en-US" dirty="0"/>
              <a:t>Who Is Evaluating Your Samples</a:t>
            </a:r>
          </a:p>
        </p:txBody>
      </p:sp>
      <p:sp>
        <p:nvSpPr>
          <p:cNvPr id="4" name="Text Placeholder 3">
            <a:extLst>
              <a:ext uri="{FF2B5EF4-FFF2-40B4-BE49-F238E27FC236}">
                <a16:creationId xmlns:a16="http://schemas.microsoft.com/office/drawing/2014/main" id="{31B18CC4-3E87-4AC4-B288-1353BAF64DED}"/>
              </a:ext>
            </a:extLst>
          </p:cNvPr>
          <p:cNvSpPr>
            <a:spLocks noGrp="1"/>
          </p:cNvSpPr>
          <p:nvPr>
            <p:ph type="body" sz="half" idx="2"/>
          </p:nvPr>
        </p:nvSpPr>
        <p:spPr/>
        <p:txBody>
          <a:bodyPr>
            <a:normAutofit fontScale="92500" lnSpcReduction="20000"/>
          </a:bodyPr>
          <a:lstStyle/>
          <a:p>
            <a:r>
              <a:rPr lang="en-US" dirty="0"/>
              <a:t>The Shade Room is manned by members of the PTC who:</a:t>
            </a:r>
          </a:p>
          <a:p>
            <a:pPr marL="285750" indent="-285750">
              <a:buFont typeface="Arial" panose="020B0604020202020204" pitchFamily="34" charset="0"/>
              <a:buChar char="•"/>
            </a:pPr>
            <a:r>
              <a:rPr lang="en-US" dirty="0"/>
              <a:t>Have a degree in Chemistry,  or Engineering</a:t>
            </a:r>
          </a:p>
          <a:p>
            <a:pPr marL="285750" indent="-285750">
              <a:buFont typeface="Arial" panose="020B0604020202020204" pitchFamily="34" charset="0"/>
              <a:buChar char="•"/>
            </a:pPr>
            <a:r>
              <a:rPr lang="en-US" dirty="0"/>
              <a:t>Have passed both an initial color vision test, and scored in the superior range on the Farnworth-Munsell 100 Hue Color Test </a:t>
            </a:r>
          </a:p>
          <a:p>
            <a:pPr marL="285750" indent="-285750">
              <a:buFont typeface="Arial" panose="020B0604020202020204" pitchFamily="34" charset="0"/>
              <a:buChar char="•"/>
            </a:pPr>
            <a:r>
              <a:rPr lang="en-US" dirty="0"/>
              <a:t>A year of training with the senior color scientist</a:t>
            </a:r>
          </a:p>
          <a:p>
            <a:pPr marL="285750" indent="-285750">
              <a:buFont typeface="Arial" panose="020B0604020202020204" pitchFamily="34" charset="0"/>
              <a:buChar char="•"/>
            </a:pPr>
            <a:r>
              <a:rPr lang="en-US" dirty="0"/>
              <a:t>Right now, Uraina Gray-Scully, and Brittany Gallagher are your color scientists.</a:t>
            </a:r>
          </a:p>
          <a:p>
            <a:pPr marL="285750" indent="-285750">
              <a:buFont typeface="Arial" panose="020B0604020202020204" pitchFamily="34" charset="0"/>
              <a:buChar char="•"/>
            </a:pPr>
            <a:r>
              <a:rPr lang="en-US" dirty="0"/>
              <a:t>Andrew Gabriele is in training</a:t>
            </a:r>
          </a:p>
          <a:p>
            <a:pPr marL="285750" indent="-285750">
              <a:buFont typeface="Arial" panose="020B0604020202020204" pitchFamily="34" charset="0"/>
              <a:buChar char="•"/>
            </a:pPr>
            <a:r>
              <a:rPr lang="en-US" dirty="0"/>
              <a:t>I cover down for vacations, and worked in the shade room for over 20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B71301E9-FCD0-4003-A3FF-B53DE6C39E4A}"/>
              </a:ext>
            </a:extLst>
          </p:cNvPr>
          <p:cNvSpPr>
            <a:spLocks noGrp="1"/>
          </p:cNvSpPr>
          <p:nvPr>
            <p:ph type="sldNum" sz="quarter" idx="12"/>
          </p:nvPr>
        </p:nvSpPr>
        <p:spPr/>
        <p:txBody>
          <a:bodyPr/>
          <a:lstStyle/>
          <a:p>
            <a:fld id="{0F70353F-5ECB-4B50-B3EA-C871EA4E3F32}" type="slidenum">
              <a:rPr lang="en-US" smtClean="0"/>
              <a:t>15</a:t>
            </a:fld>
            <a:endParaRPr lang="en-US"/>
          </a:p>
        </p:txBody>
      </p:sp>
      <p:sp>
        <p:nvSpPr>
          <p:cNvPr id="6" name="Text Placeholder 5">
            <a:extLst>
              <a:ext uri="{FF2B5EF4-FFF2-40B4-BE49-F238E27FC236}">
                <a16:creationId xmlns:a16="http://schemas.microsoft.com/office/drawing/2014/main" id="{58280F6A-EA0C-45AF-8E60-85916FD1CF76}"/>
              </a:ext>
            </a:extLst>
          </p:cNvPr>
          <p:cNvSpPr>
            <a:spLocks noGrp="1"/>
          </p:cNvSpPr>
          <p:nvPr>
            <p:ph type="body" idx="13"/>
          </p:nvPr>
        </p:nvSpPr>
        <p:spPr/>
        <p:txBody>
          <a:bodyPr/>
          <a:lstStyle/>
          <a:p>
            <a:r>
              <a:rPr lang="en-US" dirty="0"/>
              <a:t>Color Science At DLA</a:t>
            </a:r>
          </a:p>
        </p:txBody>
      </p:sp>
      <p:graphicFrame>
        <p:nvGraphicFramePr>
          <p:cNvPr id="13" name="Picture Placeholder 12">
            <a:extLst>
              <a:ext uri="{FF2B5EF4-FFF2-40B4-BE49-F238E27FC236}">
                <a16:creationId xmlns:a16="http://schemas.microsoft.com/office/drawing/2014/main" id="{823B32F9-0953-4CF8-B9B8-E8C170AE1F75}"/>
              </a:ext>
            </a:extLst>
          </p:cNvPr>
          <p:cNvGraphicFramePr>
            <a:graphicFrameLocks noGrp="1" noChangeAspect="1"/>
          </p:cNvGraphicFramePr>
          <p:nvPr>
            <p:ph type="pic" idx="1"/>
            <p:extLst>
              <p:ext uri="{D42A27DB-BD31-4B8C-83A1-F6EECF244321}">
                <p14:modId xmlns:p14="http://schemas.microsoft.com/office/powerpoint/2010/main" val="690202148"/>
              </p:ext>
            </p:extLst>
          </p:nvPr>
        </p:nvGraphicFramePr>
        <p:xfrm>
          <a:off x="4335463" y="1463675"/>
          <a:ext cx="3673475" cy="4754563"/>
        </p:xfrm>
        <a:graphic>
          <a:graphicData uri="http://schemas.openxmlformats.org/presentationml/2006/ole">
            <mc:AlternateContent xmlns:mc="http://schemas.openxmlformats.org/markup-compatibility/2006">
              <mc:Choice xmlns:v="urn:schemas-microsoft-com:vml" Requires="v">
                <p:oleObj name="Acrobat Document" r:id="rId2" imgW="5829300" imgH="7543800" progId="Acrobat.Document.DC">
                  <p:embed/>
                </p:oleObj>
              </mc:Choice>
              <mc:Fallback>
                <p:oleObj name="Acrobat Document" r:id="rId2" imgW="5829300" imgH="7543800" progId="Acrobat.Document.DC">
                  <p:embed/>
                  <p:pic>
                    <p:nvPicPr>
                      <p:cNvPr id="0" name=""/>
                      <p:cNvPicPr/>
                      <p:nvPr/>
                    </p:nvPicPr>
                    <p:blipFill>
                      <a:blip r:embed="rId3"/>
                      <a:stretch>
                        <a:fillRect/>
                      </a:stretch>
                    </p:blipFill>
                    <p:spPr>
                      <a:xfrm>
                        <a:off x="4335463" y="1463675"/>
                        <a:ext cx="3673475" cy="4754563"/>
                      </a:xfrm>
                      <a:prstGeom prst="rect">
                        <a:avLst/>
                      </a:prstGeom>
                    </p:spPr>
                  </p:pic>
                </p:oleObj>
              </mc:Fallback>
            </mc:AlternateContent>
          </a:graphicData>
        </a:graphic>
      </p:graphicFrame>
    </p:spTree>
    <p:extLst>
      <p:ext uri="{BB962C8B-B14F-4D97-AF65-F5344CB8AC3E}">
        <p14:creationId xmlns:p14="http://schemas.microsoft.com/office/powerpoint/2010/main" val="386100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7DE445-664B-4C62-AAEA-0A4878E78AE0}"/>
              </a:ext>
            </a:extLst>
          </p:cNvPr>
          <p:cNvSpPr>
            <a:spLocks noGrp="1"/>
          </p:cNvSpPr>
          <p:nvPr>
            <p:ph type="title"/>
          </p:nvPr>
        </p:nvSpPr>
        <p:spPr/>
        <p:txBody>
          <a:bodyPr/>
          <a:lstStyle/>
          <a:p>
            <a:r>
              <a:rPr lang="en-US" dirty="0"/>
              <a:t>How to we evaluate?</a:t>
            </a:r>
          </a:p>
        </p:txBody>
      </p:sp>
      <p:pic>
        <p:nvPicPr>
          <p:cNvPr id="13" name="Content Placeholder 12" descr="A picture containing wall&#10;&#10;Description automatically generated">
            <a:extLst>
              <a:ext uri="{FF2B5EF4-FFF2-40B4-BE49-F238E27FC236}">
                <a16:creationId xmlns:a16="http://schemas.microsoft.com/office/drawing/2014/main" id="{E7AE5347-CC7B-492E-8B0D-379C92F46A9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90488" y="2058194"/>
            <a:ext cx="4756150" cy="3567112"/>
          </a:xfrm>
        </p:spPr>
      </p:pic>
      <p:sp>
        <p:nvSpPr>
          <p:cNvPr id="10" name="Content Placeholder 9">
            <a:extLst>
              <a:ext uri="{FF2B5EF4-FFF2-40B4-BE49-F238E27FC236}">
                <a16:creationId xmlns:a16="http://schemas.microsoft.com/office/drawing/2014/main" id="{711A5974-FA4F-4F49-AD15-A3365C692D87}"/>
              </a:ext>
            </a:extLst>
          </p:cNvPr>
          <p:cNvSpPr>
            <a:spLocks noGrp="1"/>
          </p:cNvSpPr>
          <p:nvPr>
            <p:ph sz="half" idx="2"/>
          </p:nvPr>
        </p:nvSpPr>
        <p:spPr/>
        <p:txBody>
          <a:bodyPr/>
          <a:lstStyle/>
          <a:p>
            <a:r>
              <a:rPr lang="en-US" dirty="0"/>
              <a:t>100% visual evaluation for acceptance</a:t>
            </a:r>
          </a:p>
          <a:p>
            <a:r>
              <a:rPr lang="en-US" dirty="0"/>
              <a:t>AATCC Evaluation procedure 9 Option C (before 2019 it was Option A)</a:t>
            </a:r>
          </a:p>
          <a:p>
            <a:r>
              <a:rPr lang="en-US" dirty="0"/>
              <a:t>D7500 +/- 200 D Kelvin at 100 +/- 20 ft primary, INC A for metamerism check, Whites also evaluated under UV</a:t>
            </a:r>
          </a:p>
          <a:p>
            <a:r>
              <a:rPr lang="en-US" dirty="0"/>
              <a:t>Standard is cited in the contract</a:t>
            </a:r>
          </a:p>
          <a:p>
            <a:r>
              <a:rPr lang="en-US" dirty="0"/>
              <a:t>Tolerance ranges are developed from production lots</a:t>
            </a:r>
          </a:p>
        </p:txBody>
      </p:sp>
      <p:sp>
        <p:nvSpPr>
          <p:cNvPr id="5" name="Slide Number Placeholder 4">
            <a:extLst>
              <a:ext uri="{FF2B5EF4-FFF2-40B4-BE49-F238E27FC236}">
                <a16:creationId xmlns:a16="http://schemas.microsoft.com/office/drawing/2014/main" id="{1CF07920-9205-4527-9D2A-B7908B8609C4}"/>
              </a:ext>
            </a:extLst>
          </p:cNvPr>
          <p:cNvSpPr>
            <a:spLocks noGrp="1"/>
          </p:cNvSpPr>
          <p:nvPr>
            <p:ph type="sldNum" sz="quarter" idx="12"/>
          </p:nvPr>
        </p:nvSpPr>
        <p:spPr/>
        <p:txBody>
          <a:bodyPr/>
          <a:lstStyle/>
          <a:p>
            <a:fld id="{0F70353F-5ECB-4B50-B3EA-C871EA4E3F32}" type="slidenum">
              <a:rPr lang="en-US" smtClean="0"/>
              <a:t>16</a:t>
            </a:fld>
            <a:endParaRPr lang="en-US"/>
          </a:p>
        </p:txBody>
      </p:sp>
    </p:spTree>
    <p:extLst>
      <p:ext uri="{BB962C8B-B14F-4D97-AF65-F5344CB8AC3E}">
        <p14:creationId xmlns:p14="http://schemas.microsoft.com/office/powerpoint/2010/main" val="294510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EF60-F2AE-4C2B-9C16-2091230BB489}"/>
              </a:ext>
            </a:extLst>
          </p:cNvPr>
          <p:cNvSpPr>
            <a:spLocks noGrp="1"/>
          </p:cNvSpPr>
          <p:nvPr>
            <p:ph type="title"/>
          </p:nvPr>
        </p:nvSpPr>
        <p:spPr/>
        <p:txBody>
          <a:bodyPr/>
          <a:lstStyle/>
          <a:p>
            <a:r>
              <a:rPr lang="en-US" dirty="0"/>
              <a:t>Passing Samples</a:t>
            </a:r>
          </a:p>
        </p:txBody>
      </p:sp>
      <p:sp>
        <p:nvSpPr>
          <p:cNvPr id="4" name="Text Placeholder 3">
            <a:extLst>
              <a:ext uri="{FF2B5EF4-FFF2-40B4-BE49-F238E27FC236}">
                <a16:creationId xmlns:a16="http://schemas.microsoft.com/office/drawing/2014/main" id="{850EF23E-9202-467D-AEC8-1E3DAC50520E}"/>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Once evaluated, passing samples are discarded</a:t>
            </a:r>
          </a:p>
          <a:p>
            <a:pPr marL="285750" indent="-285750">
              <a:buFont typeface="Arial" panose="020B0604020202020204" pitchFamily="34" charset="0"/>
              <a:buChar char="•"/>
            </a:pPr>
            <a:r>
              <a:rPr lang="en-US" dirty="0"/>
              <a:t>In section B of the DD 1222 the evaluator will date, and sign a passing report.</a:t>
            </a:r>
          </a:p>
          <a:p>
            <a:pPr marL="285750" indent="-285750">
              <a:buFont typeface="Arial" panose="020B0604020202020204" pitchFamily="34" charset="0"/>
              <a:buChar char="•"/>
            </a:pPr>
            <a:r>
              <a:rPr lang="en-US" dirty="0"/>
              <a:t>The block where we capture our results will say Passing</a:t>
            </a:r>
          </a:p>
          <a:p>
            <a:pPr marL="285750" indent="-285750">
              <a:buFont typeface="Arial" panose="020B0604020202020204" pitchFamily="34" charset="0"/>
              <a:buChar char="•"/>
            </a:pPr>
            <a:r>
              <a:rPr lang="en-US" dirty="0"/>
              <a:t>There may be a limit attached</a:t>
            </a:r>
          </a:p>
          <a:p>
            <a:pPr marL="285750" indent="-285750">
              <a:buFont typeface="Arial" panose="020B0604020202020204" pitchFamily="34" charset="0"/>
              <a:buChar char="•"/>
            </a:pPr>
            <a:r>
              <a:rPr lang="en-US" dirty="0"/>
              <a:t>Red Limit, Full Limit, Thin Limit, Blue Limit</a:t>
            </a:r>
          </a:p>
          <a:p>
            <a:pPr marL="285750" indent="-285750">
              <a:buFont typeface="Arial" panose="020B0604020202020204" pitchFamily="34" charset="0"/>
              <a:buChar char="•"/>
            </a:pPr>
            <a:r>
              <a:rPr lang="en-US" dirty="0"/>
              <a:t>This is in regard to the standard and tolerances</a:t>
            </a:r>
          </a:p>
          <a:p>
            <a:pPr marL="285750" indent="-285750">
              <a:buFont typeface="Arial" panose="020B0604020202020204" pitchFamily="34" charset="0"/>
              <a:buChar char="•"/>
            </a:pPr>
            <a:r>
              <a:rPr lang="en-US" dirty="0"/>
              <a:t>Once a passing report is received, lot may ship</a:t>
            </a:r>
          </a:p>
        </p:txBody>
      </p:sp>
      <p:sp>
        <p:nvSpPr>
          <p:cNvPr id="5" name="Slide Number Placeholder 4">
            <a:extLst>
              <a:ext uri="{FF2B5EF4-FFF2-40B4-BE49-F238E27FC236}">
                <a16:creationId xmlns:a16="http://schemas.microsoft.com/office/drawing/2014/main" id="{3639583B-7700-432B-B68A-32971ABF3808}"/>
              </a:ext>
            </a:extLst>
          </p:cNvPr>
          <p:cNvSpPr>
            <a:spLocks noGrp="1"/>
          </p:cNvSpPr>
          <p:nvPr>
            <p:ph type="sldNum" sz="quarter" idx="12"/>
          </p:nvPr>
        </p:nvSpPr>
        <p:spPr/>
        <p:txBody>
          <a:bodyPr/>
          <a:lstStyle/>
          <a:p>
            <a:fld id="{0F70353F-5ECB-4B50-B3EA-C871EA4E3F32}" type="slidenum">
              <a:rPr lang="en-US" smtClean="0"/>
              <a:t>17</a:t>
            </a:fld>
            <a:endParaRPr lang="en-US"/>
          </a:p>
        </p:txBody>
      </p:sp>
      <p:sp>
        <p:nvSpPr>
          <p:cNvPr id="6" name="Text Placeholder 5">
            <a:extLst>
              <a:ext uri="{FF2B5EF4-FFF2-40B4-BE49-F238E27FC236}">
                <a16:creationId xmlns:a16="http://schemas.microsoft.com/office/drawing/2014/main" id="{A541FEE5-AE2C-4618-98AE-B0F4C9BFDEF5}"/>
              </a:ext>
            </a:extLst>
          </p:cNvPr>
          <p:cNvSpPr>
            <a:spLocks noGrp="1"/>
          </p:cNvSpPr>
          <p:nvPr>
            <p:ph type="body" idx="13"/>
          </p:nvPr>
        </p:nvSpPr>
        <p:spPr/>
        <p:txBody>
          <a:bodyPr/>
          <a:lstStyle/>
          <a:p>
            <a:r>
              <a:rPr lang="en-US" dirty="0"/>
              <a:t>When your submission passes</a:t>
            </a:r>
          </a:p>
        </p:txBody>
      </p:sp>
      <p:pic>
        <p:nvPicPr>
          <p:cNvPr id="25" name="Picture Placeholder 24" descr="A close up of a door&#10;&#10;Description automatically generated">
            <a:extLst>
              <a:ext uri="{FF2B5EF4-FFF2-40B4-BE49-F238E27FC236}">
                <a16:creationId xmlns:a16="http://schemas.microsoft.com/office/drawing/2014/main" id="{7144B84C-DB5B-479D-8EC1-91981971093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548" r="14548"/>
          <a:stretch>
            <a:fillRect/>
          </a:stretch>
        </p:blipFill>
        <p:spPr>
          <a:xfrm rot="5400000">
            <a:off x="3794125" y="1325563"/>
            <a:ext cx="4754563" cy="5029200"/>
          </a:xfrm>
        </p:spPr>
      </p:pic>
    </p:spTree>
    <p:extLst>
      <p:ext uri="{BB962C8B-B14F-4D97-AF65-F5344CB8AC3E}">
        <p14:creationId xmlns:p14="http://schemas.microsoft.com/office/powerpoint/2010/main" val="227282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381B-5AF2-4331-ABAF-6FCCD92E948F}"/>
              </a:ext>
            </a:extLst>
          </p:cNvPr>
          <p:cNvSpPr>
            <a:spLocks noGrp="1"/>
          </p:cNvSpPr>
          <p:nvPr>
            <p:ph type="title"/>
          </p:nvPr>
        </p:nvSpPr>
        <p:spPr/>
        <p:txBody>
          <a:bodyPr/>
          <a:lstStyle/>
          <a:p>
            <a:r>
              <a:rPr lang="en-US" dirty="0"/>
              <a:t>Failing Shade Samples</a:t>
            </a:r>
          </a:p>
        </p:txBody>
      </p:sp>
      <p:pic>
        <p:nvPicPr>
          <p:cNvPr id="11" name="Picture Placeholder 10">
            <a:extLst>
              <a:ext uri="{FF2B5EF4-FFF2-40B4-BE49-F238E27FC236}">
                <a16:creationId xmlns:a16="http://schemas.microsoft.com/office/drawing/2014/main" id="{19D86F07-57EC-4A91-AAE1-C7779BA1E5B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334" r="10334"/>
          <a:stretch>
            <a:fillRect/>
          </a:stretch>
        </p:blipFill>
        <p:spPr/>
      </p:pic>
      <p:sp>
        <p:nvSpPr>
          <p:cNvPr id="4" name="Text Placeholder 3">
            <a:extLst>
              <a:ext uri="{FF2B5EF4-FFF2-40B4-BE49-F238E27FC236}">
                <a16:creationId xmlns:a16="http://schemas.microsoft.com/office/drawing/2014/main" id="{B7CEB9EB-2D7C-4C56-95FA-335DA52C92B3}"/>
              </a:ext>
            </a:extLst>
          </p:cNvPr>
          <p:cNvSpPr>
            <a:spLocks noGrp="1"/>
          </p:cNvSpPr>
          <p:nvPr>
            <p:ph type="body" sz="half" idx="2"/>
          </p:nvPr>
        </p:nvSpPr>
        <p:spPr/>
        <p:txBody>
          <a:bodyPr>
            <a:noAutofit/>
          </a:bodyPr>
          <a:lstStyle/>
          <a:p>
            <a:pPr marL="285750" indent="-285750" algn="l">
              <a:buFont typeface="Arial" panose="020B0604020202020204" pitchFamily="34" charset="0"/>
              <a:buChar char="•"/>
            </a:pPr>
            <a:r>
              <a:rPr lang="en-US" sz="1050" b="0" i="0" u="none" strike="noStrike" baseline="0" dirty="0"/>
              <a:t>If samples fail, it will be marked on the DD 1222 as failing. Too full, too red and so on</a:t>
            </a:r>
          </a:p>
          <a:p>
            <a:pPr marL="285750" indent="-285750" algn="l">
              <a:buFont typeface="Arial" panose="020B0604020202020204" pitchFamily="34" charset="0"/>
              <a:buChar char="•"/>
            </a:pPr>
            <a:r>
              <a:rPr lang="en-US" sz="1050" dirty="0"/>
              <a:t>Either the entire lot, or individual samples will fail</a:t>
            </a:r>
          </a:p>
          <a:p>
            <a:pPr marL="285750" indent="-285750" algn="l">
              <a:buFont typeface="Arial" panose="020B0604020202020204" pitchFamily="34" charset="0"/>
              <a:buChar char="•"/>
            </a:pPr>
            <a:r>
              <a:rPr lang="en-US" sz="1050" b="0" i="0" u="none" strike="noStrike" baseline="0" dirty="0"/>
              <a:t>If individual samples fail, the roll that fails  will be written on the DD 1222, and the shade room communicates with the C&amp;T QA the severity of the failure</a:t>
            </a:r>
          </a:p>
          <a:p>
            <a:pPr marL="285750" indent="-285750" algn="l">
              <a:buFont typeface="Arial" panose="020B0604020202020204" pitchFamily="34" charset="0"/>
              <a:buChar char="•"/>
            </a:pPr>
            <a:r>
              <a:rPr lang="en-US" sz="1050" b="0" i="0" u="none" strike="noStrike" baseline="0" dirty="0"/>
              <a:t>At this point a contract has a few options</a:t>
            </a:r>
          </a:p>
          <a:p>
            <a:pPr marL="285750" indent="-285750" algn="l">
              <a:buFont typeface="Arial" panose="020B0604020202020204" pitchFamily="34" charset="0"/>
              <a:buChar char="•"/>
            </a:pPr>
            <a:r>
              <a:rPr lang="en-US" sz="1050" b="0" i="0" u="none" strike="noStrike" baseline="0" dirty="0"/>
              <a:t>Ask the contracting officer for a waiver.  This is not an automatic process.</a:t>
            </a:r>
          </a:p>
          <a:p>
            <a:pPr marL="285750" indent="-285750" algn="l">
              <a:buFont typeface="Arial" panose="020B0604020202020204" pitchFamily="34" charset="0"/>
              <a:buChar char="•"/>
            </a:pPr>
            <a:r>
              <a:rPr lang="en-US" sz="1050" dirty="0"/>
              <a:t>Resort and resubmit. Pull the failing pieces out of the lot, represent the lot to the QAR or SSSR, and submit with a new DD 1222</a:t>
            </a:r>
          </a:p>
          <a:p>
            <a:pPr marL="285750" indent="-285750" algn="l">
              <a:buFont typeface="Arial" panose="020B0604020202020204" pitchFamily="34" charset="0"/>
              <a:buChar char="•"/>
            </a:pPr>
            <a:r>
              <a:rPr lang="en-US" sz="1050" dirty="0"/>
              <a:t>The new DD 1222 should have the yardage adjusted to reflect the pieces taken out, and the lot should be the same with an X, so lot 22 becomes lot 22x</a:t>
            </a:r>
          </a:p>
          <a:p>
            <a:pPr marL="285750" indent="-285750" algn="l">
              <a:buFont typeface="Arial" panose="020B0604020202020204" pitchFamily="34" charset="0"/>
              <a:buChar char="•"/>
            </a:pPr>
            <a:r>
              <a:rPr lang="en-US" sz="1050" dirty="0"/>
              <a:t>If this was 100% sampling, failing rolls should be pulled, and the rest of the lot can ship.</a:t>
            </a:r>
          </a:p>
        </p:txBody>
      </p:sp>
      <p:sp>
        <p:nvSpPr>
          <p:cNvPr id="5" name="Slide Number Placeholder 4">
            <a:extLst>
              <a:ext uri="{FF2B5EF4-FFF2-40B4-BE49-F238E27FC236}">
                <a16:creationId xmlns:a16="http://schemas.microsoft.com/office/drawing/2014/main" id="{DF6D44CD-1285-4267-BCF8-464A339426B3}"/>
              </a:ext>
            </a:extLst>
          </p:cNvPr>
          <p:cNvSpPr>
            <a:spLocks noGrp="1"/>
          </p:cNvSpPr>
          <p:nvPr>
            <p:ph type="sldNum" sz="quarter" idx="12"/>
          </p:nvPr>
        </p:nvSpPr>
        <p:spPr/>
        <p:txBody>
          <a:bodyPr/>
          <a:lstStyle/>
          <a:p>
            <a:fld id="{0F70353F-5ECB-4B50-B3EA-C871EA4E3F32}" type="slidenum">
              <a:rPr lang="en-US" smtClean="0"/>
              <a:t>18</a:t>
            </a:fld>
            <a:endParaRPr lang="en-US"/>
          </a:p>
        </p:txBody>
      </p:sp>
      <p:sp>
        <p:nvSpPr>
          <p:cNvPr id="6" name="Text Placeholder 5">
            <a:extLst>
              <a:ext uri="{FF2B5EF4-FFF2-40B4-BE49-F238E27FC236}">
                <a16:creationId xmlns:a16="http://schemas.microsoft.com/office/drawing/2014/main" id="{7397301D-D1BE-47C7-B1E5-9F66F75938C8}"/>
              </a:ext>
            </a:extLst>
          </p:cNvPr>
          <p:cNvSpPr>
            <a:spLocks noGrp="1"/>
          </p:cNvSpPr>
          <p:nvPr>
            <p:ph type="body" idx="13"/>
          </p:nvPr>
        </p:nvSpPr>
        <p:spPr/>
        <p:txBody>
          <a:bodyPr/>
          <a:lstStyle/>
          <a:p>
            <a:r>
              <a:rPr lang="en-US" dirty="0"/>
              <a:t>When you submission fails</a:t>
            </a:r>
          </a:p>
        </p:txBody>
      </p:sp>
    </p:spTree>
    <p:extLst>
      <p:ext uri="{BB962C8B-B14F-4D97-AF65-F5344CB8AC3E}">
        <p14:creationId xmlns:p14="http://schemas.microsoft.com/office/powerpoint/2010/main" val="129780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CFEAE-5D35-4B54-AFFB-021F2281694A}"/>
              </a:ext>
            </a:extLst>
          </p:cNvPr>
          <p:cNvSpPr>
            <a:spLocks noGrp="1"/>
          </p:cNvSpPr>
          <p:nvPr>
            <p:ph type="title"/>
          </p:nvPr>
        </p:nvSpPr>
        <p:spPr/>
        <p:txBody>
          <a:bodyPr/>
          <a:lstStyle/>
          <a:p>
            <a:r>
              <a:rPr lang="en-US" dirty="0"/>
              <a:t>Paperwork</a:t>
            </a:r>
          </a:p>
        </p:txBody>
      </p:sp>
      <p:pic>
        <p:nvPicPr>
          <p:cNvPr id="15" name="Picture Placeholder 14" descr="A close up of a piece of paper&#10;&#10;Description automatically generated">
            <a:extLst>
              <a:ext uri="{FF2B5EF4-FFF2-40B4-BE49-F238E27FC236}">
                <a16:creationId xmlns:a16="http://schemas.microsoft.com/office/drawing/2014/main" id="{9A1C4A1F-2779-4CE6-9873-8F40F927474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362" r="15362"/>
          <a:stretch>
            <a:fillRect/>
          </a:stretch>
        </p:blipFill>
        <p:spPr/>
      </p:pic>
      <p:sp>
        <p:nvSpPr>
          <p:cNvPr id="9" name="Text Placeholder 8">
            <a:extLst>
              <a:ext uri="{FF2B5EF4-FFF2-40B4-BE49-F238E27FC236}">
                <a16:creationId xmlns:a16="http://schemas.microsoft.com/office/drawing/2014/main" id="{07CC4B74-6111-472C-90E6-65D6F110C02C}"/>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Reports are emailed out to the distribution list, including, prime, sub, C&amp;T QA, and anyone included in the DD 1222 </a:t>
            </a:r>
          </a:p>
          <a:p>
            <a:pPr marL="285750" indent="-285750">
              <a:buFont typeface="Arial" panose="020B0604020202020204" pitchFamily="34" charset="0"/>
              <a:buChar char="•"/>
            </a:pPr>
            <a:r>
              <a:rPr lang="en-US" dirty="0"/>
              <a:t>On our website you can find a copy of the AQAR, and an E copy of the DD 1222.</a:t>
            </a:r>
          </a:p>
          <a:p>
            <a:pPr marL="285750" indent="-285750">
              <a:buFont typeface="Arial" panose="020B0604020202020204" pitchFamily="34" charset="0"/>
              <a:buChar char="•"/>
            </a:pPr>
            <a:r>
              <a:rPr lang="en-US" dirty="0"/>
              <a:t>If you are interested in instrumental values for contractual shade standards, and non-contractual tolerance ranges you will also find that information on this site.</a:t>
            </a:r>
          </a:p>
          <a:p>
            <a:pPr marL="285750" indent="-285750">
              <a:buFont typeface="Arial" panose="020B0604020202020204" pitchFamily="34" charset="0"/>
              <a:buChar char="•"/>
            </a:pPr>
            <a:r>
              <a:rPr lang="en-US" sz="1600" u="sng" dirty="0">
                <a:solidFill>
                  <a:srgbClr val="0563C1"/>
                </a:solidFill>
                <a:latin typeface="Calibri" panose="020F0502020204030204" pitchFamily="34" charset="0"/>
                <a:hlinkClick r:id="rId3"/>
              </a:rPr>
              <a:t>https://www.dla.mil/TroopSupport/ProductTestCenter</a:t>
            </a:r>
            <a:endParaRPr lang="en-US" sz="1600" u="sng" dirty="0">
              <a:solidFill>
                <a:srgbClr val="0563C1"/>
              </a:solidFill>
              <a:latin typeface="Calibri" panose="020F0502020204030204" pitchFamily="34" charset="0"/>
            </a:endParaRP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E50281AB-FEAA-4E9A-8BD6-50E17EAF8318}"/>
              </a:ext>
            </a:extLst>
          </p:cNvPr>
          <p:cNvSpPr>
            <a:spLocks noGrp="1"/>
          </p:cNvSpPr>
          <p:nvPr>
            <p:ph type="sldNum" sz="quarter" idx="12"/>
          </p:nvPr>
        </p:nvSpPr>
        <p:spPr/>
        <p:txBody>
          <a:bodyPr/>
          <a:lstStyle/>
          <a:p>
            <a:fld id="{0F70353F-5ECB-4B50-B3EA-C871EA4E3F32}" type="slidenum">
              <a:rPr lang="en-US" smtClean="0"/>
              <a:t>19</a:t>
            </a:fld>
            <a:endParaRPr lang="en-US"/>
          </a:p>
        </p:txBody>
      </p:sp>
      <p:sp>
        <p:nvSpPr>
          <p:cNvPr id="10" name="Text Placeholder 9">
            <a:extLst>
              <a:ext uri="{FF2B5EF4-FFF2-40B4-BE49-F238E27FC236}">
                <a16:creationId xmlns:a16="http://schemas.microsoft.com/office/drawing/2014/main" id="{3E490A3E-28DD-4AA2-929F-05898FCBCCC5}"/>
              </a:ext>
            </a:extLst>
          </p:cNvPr>
          <p:cNvSpPr>
            <a:spLocks noGrp="1"/>
          </p:cNvSpPr>
          <p:nvPr>
            <p:ph type="body" idx="13"/>
          </p:nvPr>
        </p:nvSpPr>
        <p:spPr/>
        <p:txBody>
          <a:bodyPr>
            <a:normAutofit fontScale="92500" lnSpcReduction="20000"/>
          </a:bodyPr>
          <a:lstStyle/>
          <a:p>
            <a:r>
              <a:rPr lang="en-US" dirty="0"/>
              <a:t>The world turns on paperwork, even if its electronic</a:t>
            </a:r>
          </a:p>
        </p:txBody>
      </p:sp>
    </p:spTree>
    <p:extLst>
      <p:ext uri="{BB962C8B-B14F-4D97-AF65-F5344CB8AC3E}">
        <p14:creationId xmlns:p14="http://schemas.microsoft.com/office/powerpoint/2010/main" val="152022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Overview</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8" name="TextBox 7">
            <a:extLst>
              <a:ext uri="{FF2B5EF4-FFF2-40B4-BE49-F238E27FC236}">
                <a16:creationId xmlns:a16="http://schemas.microsoft.com/office/drawing/2014/main" id="{24E01C38-77BC-4FB9-ACA0-7079A71EF15C}"/>
              </a:ext>
            </a:extLst>
          </p:cNvPr>
          <p:cNvSpPr txBox="1"/>
          <p:nvPr/>
        </p:nvSpPr>
        <p:spPr>
          <a:xfrm>
            <a:off x="3282696" y="2970228"/>
            <a:ext cx="2578608" cy="646331"/>
          </a:xfrm>
          <a:prstGeom prst="rect">
            <a:avLst/>
          </a:prstGeom>
          <a:noFill/>
        </p:spPr>
        <p:txBody>
          <a:bodyPr wrap="square" rtlCol="0">
            <a:spAutoFit/>
          </a:bodyPr>
          <a:lstStyle/>
          <a:p>
            <a:pPr marL="342900" indent="-342900">
              <a:buFont typeface="+mj-lt"/>
              <a:buAutoNum type="arabicPeriod"/>
            </a:pPr>
            <a:endParaRPr lang="en-US" dirty="0"/>
          </a:p>
          <a:p>
            <a:endParaRPr lang="en-US" dirty="0"/>
          </a:p>
        </p:txBody>
      </p:sp>
      <p:sp>
        <p:nvSpPr>
          <p:cNvPr id="10" name="Content Placeholder 5">
            <a:extLst>
              <a:ext uri="{FF2B5EF4-FFF2-40B4-BE49-F238E27FC236}">
                <a16:creationId xmlns:a16="http://schemas.microsoft.com/office/drawing/2014/main" id="{1328FD02-6785-4B6D-A407-5D13024252DD}"/>
              </a:ext>
            </a:extLst>
          </p:cNvPr>
          <p:cNvSpPr txBox="1">
            <a:spLocks/>
          </p:cNvSpPr>
          <p:nvPr/>
        </p:nvSpPr>
        <p:spPr>
          <a:xfrm>
            <a:off x="398352" y="1385196"/>
            <a:ext cx="8338242" cy="48073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00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171450">
              <a:lnSpc>
                <a:spcPct val="100000"/>
              </a:lnSpc>
              <a:spcBef>
                <a:spcPts val="1000"/>
              </a:spcBef>
              <a:buFont typeface="Arial" panose="020B0604020202020204" pitchFamily="34" charset="0"/>
              <a:buChar char="•"/>
            </a:pPr>
            <a:r>
              <a:rPr lang="en-US" sz="2400" dirty="0">
                <a:solidFill>
                  <a:schemeClr val="tx1"/>
                </a:solidFill>
                <a:latin typeface="+mn-lt"/>
                <a:cs typeface="Times New Roman" panose="02020603050405020304" pitchFamily="18" charset="0"/>
              </a:rPr>
              <a:t>Background – How did we get here?</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mn-lt"/>
                <a:cs typeface="Times New Roman" panose="02020603050405020304" pitchFamily="18" charset="0"/>
              </a:rPr>
              <a:t>Shade Procedures- Art and Science and a Lot of Hard Work</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mn-lt"/>
                <a:cs typeface="Times New Roman" panose="02020603050405020304" pitchFamily="18" charset="0"/>
              </a:rPr>
              <a:t>Testing</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mn-lt"/>
                <a:cs typeface="Times New Roman" panose="02020603050405020304" pitchFamily="18" charset="0"/>
              </a:rPr>
              <a:t>Terminology – What does DLA Troop Support expect?</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mn-lt"/>
                <a:cs typeface="Times New Roman" panose="02020603050405020304" pitchFamily="18" charset="0"/>
              </a:rPr>
              <a:t>Contractual Obligation – Why should we care</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mn-lt"/>
                <a:cs typeface="Times New Roman" panose="02020603050405020304" pitchFamily="18" charset="0"/>
              </a:rPr>
              <a:t>General Procedures – How it all works</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mn-lt"/>
                <a:cs typeface="Times New Roman" panose="02020603050405020304" pitchFamily="18" charset="0"/>
              </a:rPr>
              <a:t>New Technology- </a:t>
            </a:r>
          </a:p>
        </p:txBody>
      </p:sp>
    </p:spTree>
    <p:extLst>
      <p:ext uri="{BB962C8B-B14F-4D97-AF65-F5344CB8AC3E}">
        <p14:creationId xmlns:p14="http://schemas.microsoft.com/office/powerpoint/2010/main" val="92461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AQAR Is Your Friend!</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AQAR: The DLA Troop Support Clothing &amp; Textiles Additional Quality Assurance Requirements </a:t>
            </a:r>
          </a:p>
          <a:p>
            <a:r>
              <a:rPr lang="en-US" dirty="0">
                <a:latin typeface="Times New Roman" panose="02020603050405020304" pitchFamily="18" charset="0"/>
                <a:cs typeface="Times New Roman" panose="02020603050405020304" pitchFamily="18" charset="0"/>
              </a:rPr>
              <a:t>The AQAR serves multiple purposes for DLA</a:t>
            </a:r>
          </a:p>
          <a:p>
            <a:r>
              <a:rPr lang="en-US" dirty="0">
                <a:latin typeface="Times New Roman" panose="02020603050405020304" pitchFamily="18" charset="0"/>
                <a:cs typeface="Times New Roman" panose="02020603050405020304" pitchFamily="18" charset="0"/>
              </a:rPr>
              <a:t>It allows us to have oversite into our vendors quality process without having to be present in their manufacturing plants</a:t>
            </a:r>
          </a:p>
          <a:p>
            <a:r>
              <a:rPr lang="en-US" dirty="0">
                <a:latin typeface="Times New Roman" panose="02020603050405020304" pitchFamily="18" charset="0"/>
                <a:cs typeface="Times New Roman" panose="02020603050405020304" pitchFamily="18" charset="0"/>
              </a:rPr>
              <a:t>Quality process and quality goods are something that DLA is purchasing along with the cloth, buttons, boots, helmets and anything else the warfighter wears or carries. All contractors should be in compliance.</a:t>
            </a:r>
          </a:p>
          <a:p>
            <a:r>
              <a:rPr lang="en-US" dirty="0">
                <a:latin typeface="Times New Roman" panose="02020603050405020304" pitchFamily="18" charset="0"/>
                <a:cs typeface="Times New Roman" panose="02020603050405020304" pitchFamily="18" charset="0"/>
              </a:rPr>
              <a:t>For every shade lot there should be a corresponding physical testing report </a:t>
            </a:r>
          </a:p>
          <a:p>
            <a:r>
              <a:rPr lang="en-US" dirty="0">
                <a:latin typeface="Times New Roman" panose="02020603050405020304" pitchFamily="18" charset="0"/>
                <a:cs typeface="Times New Roman" panose="02020603050405020304" pitchFamily="18" charset="0"/>
              </a:rPr>
              <a:t>If lots are broken down for shade sorting only one physical test report is required</a:t>
            </a:r>
          </a:p>
          <a:p>
            <a:r>
              <a:rPr lang="en-US" dirty="0">
                <a:latin typeface="Times New Roman" panose="02020603050405020304" pitchFamily="18" charset="0"/>
                <a:cs typeface="Times New Roman" panose="02020603050405020304" pitchFamily="18" charset="0"/>
              </a:rPr>
              <a:t>This type of compliance can be audited.</a:t>
            </a:r>
          </a:p>
        </p:txBody>
      </p:sp>
      <p:sp>
        <p:nvSpPr>
          <p:cNvPr id="4" name="Slide Number Placeholder 3"/>
          <p:cNvSpPr>
            <a:spLocks noGrp="1"/>
          </p:cNvSpPr>
          <p:nvPr>
            <p:ph type="sldNum" sz="quarter" idx="12"/>
          </p:nvPr>
        </p:nvSpPr>
        <p:spPr/>
        <p:txBody>
          <a:bodyPr/>
          <a:lstStyle/>
          <a:p>
            <a:fld id="{0F70353F-5ECB-4B50-B3EA-C871EA4E3F32}" type="slidenum">
              <a:rPr lang="en-US" smtClean="0"/>
              <a:t>20</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15999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Background</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21</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8" name="TextBox 7">
            <a:extLst>
              <a:ext uri="{FF2B5EF4-FFF2-40B4-BE49-F238E27FC236}">
                <a16:creationId xmlns:a16="http://schemas.microsoft.com/office/drawing/2014/main" id="{24E01C38-77BC-4FB9-ACA0-7079A71EF15C}"/>
              </a:ext>
            </a:extLst>
          </p:cNvPr>
          <p:cNvSpPr txBox="1"/>
          <p:nvPr/>
        </p:nvSpPr>
        <p:spPr>
          <a:xfrm>
            <a:off x="3282696" y="2970228"/>
            <a:ext cx="2578608" cy="646331"/>
          </a:xfrm>
          <a:prstGeom prst="rect">
            <a:avLst/>
          </a:prstGeom>
          <a:noFill/>
        </p:spPr>
        <p:txBody>
          <a:bodyPr wrap="square" rtlCol="0">
            <a:spAutoFit/>
          </a:bodyPr>
          <a:lstStyle/>
          <a:p>
            <a:pPr marL="342900" indent="-342900">
              <a:buFont typeface="+mj-lt"/>
              <a:buAutoNum type="arabicPeriod"/>
            </a:pPr>
            <a:endParaRPr lang="en-US" dirty="0"/>
          </a:p>
          <a:p>
            <a:endParaRPr lang="en-US" dirty="0"/>
          </a:p>
        </p:txBody>
      </p:sp>
      <p:cxnSp>
        <p:nvCxnSpPr>
          <p:cNvPr id="21" name="Straight Arrow Connector 20">
            <a:extLst>
              <a:ext uri="{FF2B5EF4-FFF2-40B4-BE49-F238E27FC236}">
                <a16:creationId xmlns:a16="http://schemas.microsoft.com/office/drawing/2014/main" id="{05B94A82-80E2-4242-A88C-4F8AC9DA297E}"/>
              </a:ext>
            </a:extLst>
          </p:cNvPr>
          <p:cNvCxnSpPr/>
          <p:nvPr/>
        </p:nvCxnSpPr>
        <p:spPr>
          <a:xfrm>
            <a:off x="684368" y="2286000"/>
            <a:ext cx="777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227E4-6248-4FF5-8523-CF7C08A6C981}"/>
              </a:ext>
            </a:extLst>
          </p:cNvPr>
          <p:cNvCxnSpPr/>
          <p:nvPr/>
        </p:nvCxnSpPr>
        <p:spPr>
          <a:xfrm flipV="1">
            <a:off x="837875"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2A992C-D05C-481A-9631-1336EC406E2C}"/>
              </a:ext>
            </a:extLst>
          </p:cNvPr>
          <p:cNvSpPr txBox="1"/>
          <p:nvPr/>
        </p:nvSpPr>
        <p:spPr>
          <a:xfrm>
            <a:off x="325556" y="1649431"/>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1980s</a:t>
            </a:r>
          </a:p>
        </p:txBody>
      </p:sp>
      <p:cxnSp>
        <p:nvCxnSpPr>
          <p:cNvPr id="25" name="Straight Connector 24">
            <a:extLst>
              <a:ext uri="{FF2B5EF4-FFF2-40B4-BE49-F238E27FC236}">
                <a16:creationId xmlns:a16="http://schemas.microsoft.com/office/drawing/2014/main" id="{7C7F14EE-1BDD-42DA-A3B4-98BFC1404D50}"/>
              </a:ext>
            </a:extLst>
          </p:cNvPr>
          <p:cNvCxnSpPr/>
          <p:nvPr/>
        </p:nvCxnSpPr>
        <p:spPr>
          <a:xfrm flipV="1">
            <a:off x="197597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DBB34D9-62B5-4EB6-88AB-694EC3054301}"/>
              </a:ext>
            </a:extLst>
          </p:cNvPr>
          <p:cNvSpPr txBox="1"/>
          <p:nvPr/>
        </p:nvSpPr>
        <p:spPr>
          <a:xfrm>
            <a:off x="1482896" y="1587876"/>
            <a:ext cx="98616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1991</a:t>
            </a:r>
          </a:p>
        </p:txBody>
      </p:sp>
      <p:cxnSp>
        <p:nvCxnSpPr>
          <p:cNvPr id="27" name="Straight Connector 26">
            <a:extLst>
              <a:ext uri="{FF2B5EF4-FFF2-40B4-BE49-F238E27FC236}">
                <a16:creationId xmlns:a16="http://schemas.microsoft.com/office/drawing/2014/main" id="{F97709D6-68CA-40D0-A5C1-717AD20E752D}"/>
              </a:ext>
            </a:extLst>
          </p:cNvPr>
          <p:cNvCxnSpPr/>
          <p:nvPr/>
        </p:nvCxnSpPr>
        <p:spPr>
          <a:xfrm flipV="1">
            <a:off x="5786318"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CE011C-E5D1-4A7D-B365-1F920C10DCDE}"/>
              </a:ext>
            </a:extLst>
          </p:cNvPr>
          <p:cNvSpPr txBox="1"/>
          <p:nvPr/>
        </p:nvSpPr>
        <p:spPr>
          <a:xfrm>
            <a:off x="5383003" y="1649431"/>
            <a:ext cx="8066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2002</a:t>
            </a:r>
          </a:p>
        </p:txBody>
      </p:sp>
      <p:cxnSp>
        <p:nvCxnSpPr>
          <p:cNvPr id="29" name="Straight Connector 28">
            <a:extLst>
              <a:ext uri="{FF2B5EF4-FFF2-40B4-BE49-F238E27FC236}">
                <a16:creationId xmlns:a16="http://schemas.microsoft.com/office/drawing/2014/main" id="{07A93587-D575-4F98-8359-95DD73A7F334}"/>
              </a:ext>
            </a:extLst>
          </p:cNvPr>
          <p:cNvCxnSpPr/>
          <p:nvPr/>
        </p:nvCxnSpPr>
        <p:spPr>
          <a:xfrm flipV="1">
            <a:off x="3575619"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BB26BBC-1778-4E47-82DF-39022DC1F7DE}"/>
              </a:ext>
            </a:extLst>
          </p:cNvPr>
          <p:cNvSpPr txBox="1"/>
          <p:nvPr/>
        </p:nvSpPr>
        <p:spPr>
          <a:xfrm>
            <a:off x="3063300" y="1649431"/>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1990s</a:t>
            </a: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31" name="Straight Connector 30">
            <a:extLst>
              <a:ext uri="{FF2B5EF4-FFF2-40B4-BE49-F238E27FC236}">
                <a16:creationId xmlns:a16="http://schemas.microsoft.com/office/drawing/2014/main" id="{25D3DE22-733B-4EEE-A108-B66F3455AA20}"/>
              </a:ext>
            </a:extLst>
          </p:cNvPr>
          <p:cNvCxnSpPr/>
          <p:nvPr/>
        </p:nvCxnSpPr>
        <p:spPr>
          <a:xfrm flipV="1">
            <a:off x="7794101"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519A9F3-8DD5-4E70-A4E7-F2773ADF5022}"/>
              </a:ext>
            </a:extLst>
          </p:cNvPr>
          <p:cNvSpPr txBox="1"/>
          <p:nvPr/>
        </p:nvSpPr>
        <p:spPr>
          <a:xfrm>
            <a:off x="7281782" y="1649431"/>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2010s</a:t>
            </a:r>
          </a:p>
        </p:txBody>
      </p:sp>
      <p:sp>
        <p:nvSpPr>
          <p:cNvPr id="33" name="Content Placeholder 5">
            <a:extLst>
              <a:ext uri="{FF2B5EF4-FFF2-40B4-BE49-F238E27FC236}">
                <a16:creationId xmlns:a16="http://schemas.microsoft.com/office/drawing/2014/main" id="{E3F737E5-333C-461B-88DD-30F70AA1AB91}"/>
              </a:ext>
            </a:extLst>
          </p:cNvPr>
          <p:cNvSpPr txBox="1">
            <a:spLocks/>
          </p:cNvSpPr>
          <p:nvPr/>
        </p:nvSpPr>
        <p:spPr>
          <a:xfrm>
            <a:off x="398352" y="2997200"/>
            <a:ext cx="8338242" cy="3195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Source Sampling Program begins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Government reviews test reports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 regular verification schedule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Contractor’s test results primary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Goal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Reduce contractor’s delayed shipments</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4910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Background</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22</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cxnSp>
        <p:nvCxnSpPr>
          <p:cNvPr id="18" name="Straight Arrow Connector 17">
            <a:extLst>
              <a:ext uri="{FF2B5EF4-FFF2-40B4-BE49-F238E27FC236}">
                <a16:creationId xmlns:a16="http://schemas.microsoft.com/office/drawing/2014/main" id="{FD0FD50B-6B5F-4B87-80BA-6F396AAB3CF6}"/>
              </a:ext>
            </a:extLst>
          </p:cNvPr>
          <p:cNvCxnSpPr/>
          <p:nvPr/>
        </p:nvCxnSpPr>
        <p:spPr>
          <a:xfrm>
            <a:off x="685800" y="2286000"/>
            <a:ext cx="777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5F322E-FF88-4364-B1F8-BAFCB8F04AA2}"/>
              </a:ext>
            </a:extLst>
          </p:cNvPr>
          <p:cNvCxnSpPr/>
          <p:nvPr/>
        </p:nvCxnSpPr>
        <p:spPr>
          <a:xfrm flipV="1">
            <a:off x="841741"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836F2C-01EF-4BC1-A6E1-8A6CC7B76A5D}"/>
              </a:ext>
            </a:extLst>
          </p:cNvPr>
          <p:cNvSpPr txBox="1"/>
          <p:nvPr/>
        </p:nvSpPr>
        <p:spPr>
          <a:xfrm>
            <a:off x="329422" y="1649431"/>
            <a:ext cx="1024639" cy="461665"/>
          </a:xfrm>
          <a:prstGeom prst="rect">
            <a:avLst/>
          </a:prstGeom>
          <a:noFill/>
        </p:spPr>
        <p:txBody>
          <a:bodyPr wrap="none" rtlCol="0">
            <a:spAutoFit/>
          </a:bodyPr>
          <a:lstStyle/>
          <a:p>
            <a:r>
              <a:rPr lang="en-US" sz="2400" dirty="0"/>
              <a:t>1980s</a:t>
            </a:r>
          </a:p>
        </p:txBody>
      </p:sp>
      <p:cxnSp>
        <p:nvCxnSpPr>
          <p:cNvPr id="22" name="Straight Connector 21">
            <a:extLst>
              <a:ext uri="{FF2B5EF4-FFF2-40B4-BE49-F238E27FC236}">
                <a16:creationId xmlns:a16="http://schemas.microsoft.com/office/drawing/2014/main" id="{C61E6795-6D0B-4308-A684-7C647F2F1EFF}"/>
              </a:ext>
            </a:extLst>
          </p:cNvPr>
          <p:cNvCxnSpPr/>
          <p:nvPr/>
        </p:nvCxnSpPr>
        <p:spPr>
          <a:xfrm flipV="1">
            <a:off x="197386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379E09C-489C-42B0-B633-7331DEA137BC}"/>
              </a:ext>
            </a:extLst>
          </p:cNvPr>
          <p:cNvSpPr txBox="1"/>
          <p:nvPr/>
        </p:nvSpPr>
        <p:spPr>
          <a:xfrm>
            <a:off x="1538494" y="1649431"/>
            <a:ext cx="870751" cy="461665"/>
          </a:xfrm>
          <a:prstGeom prst="rect">
            <a:avLst/>
          </a:prstGeom>
          <a:noFill/>
        </p:spPr>
        <p:txBody>
          <a:bodyPr wrap="none" rtlCol="0">
            <a:spAutoFit/>
          </a:bodyPr>
          <a:lstStyle/>
          <a:p>
            <a:r>
              <a:rPr lang="en-US" sz="2400" dirty="0"/>
              <a:t>1991</a:t>
            </a:r>
          </a:p>
        </p:txBody>
      </p:sp>
      <p:cxnSp>
        <p:nvCxnSpPr>
          <p:cNvPr id="35" name="Straight Connector 34">
            <a:extLst>
              <a:ext uri="{FF2B5EF4-FFF2-40B4-BE49-F238E27FC236}">
                <a16:creationId xmlns:a16="http://schemas.microsoft.com/office/drawing/2014/main" id="{89FB1608-90B0-4C14-BE3B-0B4CD0F25AE8}"/>
              </a:ext>
            </a:extLst>
          </p:cNvPr>
          <p:cNvCxnSpPr/>
          <p:nvPr/>
        </p:nvCxnSpPr>
        <p:spPr>
          <a:xfrm flipV="1">
            <a:off x="578285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BFD604B-5F9A-4CF9-B0D5-DA4F562C4045}"/>
              </a:ext>
            </a:extLst>
          </p:cNvPr>
          <p:cNvSpPr txBox="1"/>
          <p:nvPr/>
        </p:nvSpPr>
        <p:spPr>
          <a:xfrm>
            <a:off x="5289776" y="1587876"/>
            <a:ext cx="986167" cy="523220"/>
          </a:xfrm>
          <a:prstGeom prst="rect">
            <a:avLst/>
          </a:prstGeom>
          <a:noFill/>
        </p:spPr>
        <p:txBody>
          <a:bodyPr wrap="none" rtlCol="0">
            <a:spAutoFit/>
          </a:bodyPr>
          <a:lstStyle/>
          <a:p>
            <a:r>
              <a:rPr lang="en-US" sz="2800" b="1" dirty="0"/>
              <a:t>2002</a:t>
            </a:r>
          </a:p>
        </p:txBody>
      </p:sp>
      <p:cxnSp>
        <p:nvCxnSpPr>
          <p:cNvPr id="37" name="Straight Connector 36">
            <a:extLst>
              <a:ext uri="{FF2B5EF4-FFF2-40B4-BE49-F238E27FC236}">
                <a16:creationId xmlns:a16="http://schemas.microsoft.com/office/drawing/2014/main" id="{F5BA7641-2BAE-4000-AFD1-9AE58B0798BA}"/>
              </a:ext>
            </a:extLst>
          </p:cNvPr>
          <p:cNvCxnSpPr/>
          <p:nvPr/>
        </p:nvCxnSpPr>
        <p:spPr>
          <a:xfrm flipV="1">
            <a:off x="3575619"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AD26CA5-F23E-4F91-9445-4943844A3C0D}"/>
              </a:ext>
            </a:extLst>
          </p:cNvPr>
          <p:cNvSpPr txBox="1"/>
          <p:nvPr/>
        </p:nvSpPr>
        <p:spPr>
          <a:xfrm>
            <a:off x="3063300" y="1649431"/>
            <a:ext cx="1024639" cy="461665"/>
          </a:xfrm>
          <a:prstGeom prst="rect">
            <a:avLst/>
          </a:prstGeom>
          <a:noFill/>
        </p:spPr>
        <p:txBody>
          <a:bodyPr wrap="none" rtlCol="0">
            <a:spAutoFit/>
          </a:bodyPr>
          <a:lstStyle/>
          <a:p>
            <a:r>
              <a:rPr lang="en-US" sz="2400" dirty="0"/>
              <a:t>1990s</a:t>
            </a:r>
            <a:endParaRPr lang="en-US" sz="2800" dirty="0"/>
          </a:p>
        </p:txBody>
      </p:sp>
      <p:cxnSp>
        <p:nvCxnSpPr>
          <p:cNvPr id="39" name="Straight Connector 38">
            <a:extLst>
              <a:ext uri="{FF2B5EF4-FFF2-40B4-BE49-F238E27FC236}">
                <a16:creationId xmlns:a16="http://schemas.microsoft.com/office/drawing/2014/main" id="{CDC445CA-6264-45B4-BB14-DC4F1744B6C8}"/>
              </a:ext>
            </a:extLst>
          </p:cNvPr>
          <p:cNvCxnSpPr/>
          <p:nvPr/>
        </p:nvCxnSpPr>
        <p:spPr>
          <a:xfrm flipV="1">
            <a:off x="7785396"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33AE813-6626-4B67-B0A0-943F719A6743}"/>
              </a:ext>
            </a:extLst>
          </p:cNvPr>
          <p:cNvSpPr txBox="1"/>
          <p:nvPr/>
        </p:nvSpPr>
        <p:spPr>
          <a:xfrm>
            <a:off x="7273077" y="1649431"/>
            <a:ext cx="1024639" cy="461665"/>
          </a:xfrm>
          <a:prstGeom prst="rect">
            <a:avLst/>
          </a:prstGeom>
          <a:noFill/>
        </p:spPr>
        <p:txBody>
          <a:bodyPr wrap="none" rtlCol="0">
            <a:spAutoFit/>
          </a:bodyPr>
          <a:lstStyle/>
          <a:p>
            <a:r>
              <a:rPr lang="en-US" sz="2400" dirty="0"/>
              <a:t>2010s</a:t>
            </a:r>
          </a:p>
        </p:txBody>
      </p:sp>
      <p:sp>
        <p:nvSpPr>
          <p:cNvPr id="41" name="Content Placeholder 5">
            <a:extLst>
              <a:ext uri="{FF2B5EF4-FFF2-40B4-BE49-F238E27FC236}">
                <a16:creationId xmlns:a16="http://schemas.microsoft.com/office/drawing/2014/main" id="{88FB24F3-3CF2-4263-93B6-F1959DE1D300}"/>
              </a:ext>
            </a:extLst>
          </p:cNvPr>
          <p:cNvSpPr txBox="1">
            <a:spLocks/>
          </p:cNvSpPr>
          <p:nvPr/>
        </p:nvSpPr>
        <p:spPr>
          <a:xfrm>
            <a:off x="398352" y="2997200"/>
            <a:ext cx="8338242" cy="3195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Clothing &amp; Textiles asks the Product Test Center to take over the Source Sampling Program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DPSCM 4155.3 and contracts not updated to reflect change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solidFill>
                  <a:sysClr val="windowText" lastClr="000000"/>
                </a:solidFill>
              </a:rPr>
              <a:t>2018 DPSCM 4155.3 updated to AQAR </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solidFill>
                  <a:sysClr val="windowText" lastClr="000000"/>
                </a:solidFill>
              </a:rPr>
              <a:t>Source Sampling MOA between C&amp;T and PTC signed in 2019</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2887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Alternate Process 29">
            <a:extLst>
              <a:ext uri="{FF2B5EF4-FFF2-40B4-BE49-F238E27FC236}">
                <a16:creationId xmlns:a16="http://schemas.microsoft.com/office/drawing/2014/main" id="{DD0DF562-9BEB-4F80-9304-96FA32922AA6}"/>
              </a:ext>
            </a:extLst>
          </p:cNvPr>
          <p:cNvSpPr/>
          <p:nvPr/>
        </p:nvSpPr>
        <p:spPr>
          <a:xfrm>
            <a:off x="5114732" y="3020406"/>
            <a:ext cx="1267680" cy="664935"/>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31" name="TextBox 30">
            <a:extLst>
              <a:ext uri="{FF2B5EF4-FFF2-40B4-BE49-F238E27FC236}">
                <a16:creationId xmlns:a16="http://schemas.microsoft.com/office/drawing/2014/main" id="{B42D3B3D-B019-4C22-BD34-F8CFB6DF03A6}"/>
              </a:ext>
            </a:extLst>
          </p:cNvPr>
          <p:cNvSpPr txBox="1"/>
          <p:nvPr/>
        </p:nvSpPr>
        <p:spPr>
          <a:xfrm>
            <a:off x="5114732" y="3039010"/>
            <a:ext cx="1251637" cy="646331"/>
          </a:xfrm>
          <a:prstGeom prst="rect">
            <a:avLst/>
          </a:prstGeom>
          <a:noFill/>
        </p:spPr>
        <p:txBody>
          <a:bodyPr wrap="square" rtlCol="0">
            <a:spAutoFit/>
          </a:bodyPr>
          <a:lstStyle/>
          <a:p>
            <a:pPr algn="ctr" defTabSz="914400">
              <a:defRPr/>
            </a:pPr>
            <a:r>
              <a:rPr lang="en-US" kern="0" dirty="0">
                <a:solidFill>
                  <a:prstClr val="black"/>
                </a:solidFill>
                <a:latin typeface="Calibri"/>
              </a:rPr>
              <a:t>Testing complete</a:t>
            </a:r>
          </a:p>
        </p:txBody>
      </p:sp>
      <p:sp>
        <p:nvSpPr>
          <p:cNvPr id="80" name="Flowchart: Alternate Process 79">
            <a:extLst>
              <a:ext uri="{FF2B5EF4-FFF2-40B4-BE49-F238E27FC236}">
                <a16:creationId xmlns:a16="http://schemas.microsoft.com/office/drawing/2014/main" id="{313754E9-D519-4EE8-A2BD-AC40AA67EA45}"/>
              </a:ext>
            </a:extLst>
          </p:cNvPr>
          <p:cNvSpPr/>
          <p:nvPr/>
        </p:nvSpPr>
        <p:spPr>
          <a:xfrm>
            <a:off x="2611961" y="4349141"/>
            <a:ext cx="1419102" cy="715456"/>
          </a:xfrm>
          <a:prstGeom prst="flowChartAlternateProcess">
            <a:avLst/>
          </a:prstGeom>
          <a:solidFill>
            <a:srgbClr val="E4D3F5"/>
          </a:solidFill>
          <a:ln w="25400" cap="flat" cmpd="sng" algn="ctr">
            <a:solidFill>
              <a:srgbClr val="521F84"/>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68" name="Flowchart: Alternate Process 67">
            <a:extLst>
              <a:ext uri="{FF2B5EF4-FFF2-40B4-BE49-F238E27FC236}">
                <a16:creationId xmlns:a16="http://schemas.microsoft.com/office/drawing/2014/main" id="{1B7B22A3-AE15-4637-B5B7-8C3750568926}"/>
              </a:ext>
            </a:extLst>
          </p:cNvPr>
          <p:cNvSpPr/>
          <p:nvPr/>
        </p:nvSpPr>
        <p:spPr>
          <a:xfrm>
            <a:off x="640007" y="1472659"/>
            <a:ext cx="1758141" cy="960617"/>
          </a:xfrm>
          <a:prstGeom prst="flowChartAlternateProcess">
            <a:avLst/>
          </a:prstGeom>
          <a:solidFill>
            <a:schemeClr val="accent6">
              <a:lumMod val="20000"/>
              <a:lumOff val="80000"/>
            </a:schemeClr>
          </a:solidFill>
          <a:ln w="25400" cap="flat" cmpd="sng" algn="ctr">
            <a:solidFill>
              <a:schemeClr val="accent6"/>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69" name="TextBox 68">
            <a:extLst>
              <a:ext uri="{FF2B5EF4-FFF2-40B4-BE49-F238E27FC236}">
                <a16:creationId xmlns:a16="http://schemas.microsoft.com/office/drawing/2014/main" id="{0E182B28-9CEF-4FBC-8D5B-AC6FF81F67BA}"/>
              </a:ext>
            </a:extLst>
          </p:cNvPr>
          <p:cNvSpPr txBox="1"/>
          <p:nvPr/>
        </p:nvSpPr>
        <p:spPr>
          <a:xfrm>
            <a:off x="640007" y="1493444"/>
            <a:ext cx="1816274" cy="923330"/>
          </a:xfrm>
          <a:prstGeom prst="rect">
            <a:avLst/>
          </a:prstGeom>
          <a:noFill/>
        </p:spPr>
        <p:txBody>
          <a:bodyPr wrap="square" rtlCol="0">
            <a:spAutoFit/>
          </a:bodyPr>
          <a:lstStyle/>
          <a:p>
            <a:pPr algn="ctr" defTabSz="914400">
              <a:defRPr/>
            </a:pPr>
            <a:r>
              <a:rPr lang="en-US" kern="0" dirty="0">
                <a:solidFill>
                  <a:prstClr val="black"/>
                </a:solidFill>
                <a:latin typeface="Calibri"/>
              </a:rPr>
              <a:t>Request</a:t>
            </a:r>
          </a:p>
          <a:p>
            <a:pPr algn="ctr" defTabSz="914400">
              <a:defRPr/>
            </a:pPr>
            <a:r>
              <a:rPr lang="en-US" kern="0" dirty="0">
                <a:solidFill>
                  <a:prstClr val="black"/>
                </a:solidFill>
                <a:latin typeface="Calibri"/>
              </a:rPr>
              <a:t>Place(s) of Performance </a:t>
            </a:r>
          </a:p>
        </p:txBody>
      </p:sp>
      <p:sp>
        <p:nvSpPr>
          <p:cNvPr id="2" name="Title 1"/>
          <p:cNvSpPr>
            <a:spLocks noGrp="1"/>
          </p:cNvSpPr>
          <p:nvPr>
            <p:ph type="title"/>
          </p:nvPr>
        </p:nvSpPr>
        <p:spPr/>
        <p:txBody>
          <a:bodyPr/>
          <a:lstStyle/>
          <a:p>
            <a:r>
              <a:rPr lang="en-US" spc="-5" dirty="0">
                <a:latin typeface="Times New Roman" panose="02020603050405020304" pitchFamily="18" charset="0"/>
                <a:cs typeface="Times New Roman" panose="02020603050405020304" pitchFamily="18" charset="0"/>
              </a:rPr>
              <a:t>10,000 ft View</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23</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21" name="Flowchart: Alternate Process 20">
            <a:extLst>
              <a:ext uri="{FF2B5EF4-FFF2-40B4-BE49-F238E27FC236}">
                <a16:creationId xmlns:a16="http://schemas.microsoft.com/office/drawing/2014/main" id="{E589D8DA-C8AC-4B9E-8712-F0CC0B8ED03B}"/>
              </a:ext>
            </a:extLst>
          </p:cNvPr>
          <p:cNvSpPr/>
          <p:nvPr/>
        </p:nvSpPr>
        <p:spPr>
          <a:xfrm>
            <a:off x="6944628" y="1431089"/>
            <a:ext cx="1219200" cy="964900"/>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23" name="TextBox 22">
            <a:extLst>
              <a:ext uri="{FF2B5EF4-FFF2-40B4-BE49-F238E27FC236}">
                <a16:creationId xmlns:a16="http://schemas.microsoft.com/office/drawing/2014/main" id="{237687AA-CBDB-4F84-8D45-C70ED1F7411D}"/>
              </a:ext>
            </a:extLst>
          </p:cNvPr>
          <p:cNvSpPr txBox="1"/>
          <p:nvPr/>
        </p:nvSpPr>
        <p:spPr>
          <a:xfrm>
            <a:off x="6966218" y="1472659"/>
            <a:ext cx="1149484" cy="923330"/>
          </a:xfrm>
          <a:prstGeom prst="rect">
            <a:avLst/>
          </a:prstGeom>
          <a:noFill/>
        </p:spPr>
        <p:txBody>
          <a:bodyPr wrap="square" rtlCol="0">
            <a:spAutoFit/>
          </a:bodyPr>
          <a:lstStyle/>
          <a:p>
            <a:pPr algn="ctr" defTabSz="914400">
              <a:defRPr/>
            </a:pPr>
            <a:r>
              <a:rPr lang="en-US" kern="0" dirty="0">
                <a:solidFill>
                  <a:prstClr val="black"/>
                </a:solidFill>
                <a:latin typeface="Calibri"/>
              </a:rPr>
              <a:t>SSSR</a:t>
            </a:r>
          </a:p>
          <a:p>
            <a:pPr algn="ctr" defTabSz="914400">
              <a:defRPr/>
            </a:pPr>
            <a:r>
              <a:rPr lang="en-US" kern="0" dirty="0">
                <a:solidFill>
                  <a:prstClr val="black"/>
                </a:solidFill>
                <a:latin typeface="Calibri"/>
              </a:rPr>
              <a:t>selects samples </a:t>
            </a:r>
          </a:p>
        </p:txBody>
      </p:sp>
      <p:sp>
        <p:nvSpPr>
          <p:cNvPr id="26" name="Flowchart: Alternate Process 25">
            <a:extLst>
              <a:ext uri="{FF2B5EF4-FFF2-40B4-BE49-F238E27FC236}">
                <a16:creationId xmlns:a16="http://schemas.microsoft.com/office/drawing/2014/main" id="{DA5FB68D-0E2D-492C-8257-EE36823F7463}"/>
              </a:ext>
            </a:extLst>
          </p:cNvPr>
          <p:cNvSpPr/>
          <p:nvPr/>
        </p:nvSpPr>
        <p:spPr>
          <a:xfrm>
            <a:off x="6796796" y="2856922"/>
            <a:ext cx="1596956" cy="969264"/>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27" name="TextBox 26">
            <a:extLst>
              <a:ext uri="{FF2B5EF4-FFF2-40B4-BE49-F238E27FC236}">
                <a16:creationId xmlns:a16="http://schemas.microsoft.com/office/drawing/2014/main" id="{B9F744B3-74AC-4105-B5F4-0B5BEEA5768D}"/>
              </a:ext>
            </a:extLst>
          </p:cNvPr>
          <p:cNvSpPr txBox="1"/>
          <p:nvPr/>
        </p:nvSpPr>
        <p:spPr>
          <a:xfrm>
            <a:off x="6872996" y="2887922"/>
            <a:ext cx="1444556" cy="923330"/>
          </a:xfrm>
          <a:prstGeom prst="rect">
            <a:avLst/>
          </a:prstGeom>
          <a:noFill/>
        </p:spPr>
        <p:txBody>
          <a:bodyPr wrap="square" rtlCol="0">
            <a:spAutoFit/>
          </a:bodyPr>
          <a:lstStyle/>
          <a:p>
            <a:pPr algn="ctr" defTabSz="914400">
              <a:defRPr/>
            </a:pPr>
            <a:r>
              <a:rPr lang="en-US" kern="0" dirty="0">
                <a:solidFill>
                  <a:prstClr val="black"/>
                </a:solidFill>
                <a:latin typeface="Calibri"/>
              </a:rPr>
              <a:t>SSSR signs and dates DD1222</a:t>
            </a:r>
          </a:p>
        </p:txBody>
      </p:sp>
      <p:sp>
        <p:nvSpPr>
          <p:cNvPr id="33" name="Flowchart: Alternate Process 32">
            <a:extLst>
              <a:ext uri="{FF2B5EF4-FFF2-40B4-BE49-F238E27FC236}">
                <a16:creationId xmlns:a16="http://schemas.microsoft.com/office/drawing/2014/main" id="{06A58ADD-A25D-4F7E-AA3B-B3645F79510A}"/>
              </a:ext>
            </a:extLst>
          </p:cNvPr>
          <p:cNvSpPr/>
          <p:nvPr/>
        </p:nvSpPr>
        <p:spPr>
          <a:xfrm>
            <a:off x="2219805" y="2900511"/>
            <a:ext cx="2266332" cy="923330"/>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42" name="TextBox 41">
            <a:extLst>
              <a:ext uri="{FF2B5EF4-FFF2-40B4-BE49-F238E27FC236}">
                <a16:creationId xmlns:a16="http://schemas.microsoft.com/office/drawing/2014/main" id="{48842FCD-2070-4ACB-AB06-72FE65C26B0E}"/>
              </a:ext>
            </a:extLst>
          </p:cNvPr>
          <p:cNvSpPr txBox="1"/>
          <p:nvPr/>
        </p:nvSpPr>
        <p:spPr>
          <a:xfrm>
            <a:off x="2296004" y="2900511"/>
            <a:ext cx="2190132" cy="923330"/>
          </a:xfrm>
          <a:prstGeom prst="rect">
            <a:avLst/>
          </a:prstGeom>
          <a:noFill/>
        </p:spPr>
        <p:txBody>
          <a:bodyPr wrap="square" rtlCol="0">
            <a:spAutoFit/>
          </a:bodyPr>
          <a:lstStyle/>
          <a:p>
            <a:pPr algn="ctr" defTabSz="914400">
              <a:defRPr/>
            </a:pPr>
            <a:r>
              <a:rPr lang="en-US" kern="0" dirty="0">
                <a:solidFill>
                  <a:prstClr val="black"/>
                </a:solidFill>
                <a:latin typeface="Calibri"/>
              </a:rPr>
              <a:t>Within 90 days the test report is sent to the DLA PTC</a:t>
            </a:r>
          </a:p>
        </p:txBody>
      </p:sp>
      <p:cxnSp>
        <p:nvCxnSpPr>
          <p:cNvPr id="43" name="Straight Arrow Connector 42">
            <a:extLst>
              <a:ext uri="{FF2B5EF4-FFF2-40B4-BE49-F238E27FC236}">
                <a16:creationId xmlns:a16="http://schemas.microsoft.com/office/drawing/2014/main" id="{B262B2A8-019A-411F-ABD4-BFC9FEB2543A}"/>
              </a:ext>
            </a:extLst>
          </p:cNvPr>
          <p:cNvCxnSpPr>
            <a:cxnSpLocks/>
          </p:cNvCxnSpPr>
          <p:nvPr/>
        </p:nvCxnSpPr>
        <p:spPr>
          <a:xfrm flipH="1">
            <a:off x="6360718" y="3339527"/>
            <a:ext cx="419100" cy="349"/>
          </a:xfrm>
          <a:prstGeom prst="straightConnector1">
            <a:avLst/>
          </a:prstGeom>
          <a:noFill/>
          <a:ln w="25400" cap="flat" cmpd="sng" algn="ctr">
            <a:solidFill>
              <a:sysClr val="windowText" lastClr="000000"/>
            </a:solidFill>
            <a:prstDash val="solid"/>
            <a:tailEnd type="arrow"/>
          </a:ln>
          <a:effectLst/>
        </p:spPr>
      </p:cxnSp>
      <p:sp>
        <p:nvSpPr>
          <p:cNvPr id="45" name="TextBox 44">
            <a:extLst>
              <a:ext uri="{FF2B5EF4-FFF2-40B4-BE49-F238E27FC236}">
                <a16:creationId xmlns:a16="http://schemas.microsoft.com/office/drawing/2014/main" id="{A15F8DA4-4C73-4861-AF82-9C4316DCB6E1}"/>
              </a:ext>
            </a:extLst>
          </p:cNvPr>
          <p:cNvSpPr txBox="1"/>
          <p:nvPr/>
        </p:nvSpPr>
        <p:spPr>
          <a:xfrm>
            <a:off x="2460804" y="4418266"/>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Test Report Evaluation</a:t>
            </a:r>
          </a:p>
        </p:txBody>
      </p:sp>
      <p:cxnSp>
        <p:nvCxnSpPr>
          <p:cNvPr id="47" name="Straight Arrow Connector 46">
            <a:extLst>
              <a:ext uri="{FF2B5EF4-FFF2-40B4-BE49-F238E27FC236}">
                <a16:creationId xmlns:a16="http://schemas.microsoft.com/office/drawing/2014/main" id="{8BA271A8-49F2-4EFC-A54F-A245C4C22AE1}"/>
              </a:ext>
            </a:extLst>
          </p:cNvPr>
          <p:cNvCxnSpPr>
            <a:cxnSpLocks/>
          </p:cNvCxnSpPr>
          <p:nvPr/>
        </p:nvCxnSpPr>
        <p:spPr>
          <a:xfrm>
            <a:off x="4317731" y="1928465"/>
            <a:ext cx="508537" cy="0"/>
          </a:xfrm>
          <a:prstGeom prst="straightConnector1">
            <a:avLst/>
          </a:prstGeom>
          <a:noFill/>
          <a:ln w="25400" cap="flat" cmpd="sng" algn="ctr">
            <a:solidFill>
              <a:sysClr val="windowText" lastClr="000000"/>
            </a:solidFill>
            <a:prstDash val="solid"/>
            <a:tailEnd type="arrow"/>
          </a:ln>
          <a:effectLst/>
        </p:spPr>
      </p:cxnSp>
      <p:sp>
        <p:nvSpPr>
          <p:cNvPr id="48" name="Flowchart: Alternate Process 47">
            <a:extLst>
              <a:ext uri="{FF2B5EF4-FFF2-40B4-BE49-F238E27FC236}">
                <a16:creationId xmlns:a16="http://schemas.microsoft.com/office/drawing/2014/main" id="{8B8EDD01-E727-4006-9F19-583079F7B5C8}"/>
              </a:ext>
            </a:extLst>
          </p:cNvPr>
          <p:cNvSpPr/>
          <p:nvPr/>
        </p:nvSpPr>
        <p:spPr>
          <a:xfrm>
            <a:off x="6917408" y="4290131"/>
            <a:ext cx="1371600" cy="666202"/>
          </a:xfrm>
          <a:prstGeom prst="flowChartAlternateProcess">
            <a:avLst/>
          </a:prstGeom>
          <a:solidFill>
            <a:srgbClr val="E4D3F5"/>
          </a:solidFill>
          <a:ln w="25400" cap="flat" cmpd="sng" algn="ctr">
            <a:solidFill>
              <a:srgbClr val="521F84"/>
            </a:solidFill>
            <a:prstDash val="solid"/>
          </a:ln>
          <a:effectLst/>
        </p:spPr>
        <p:txBody>
          <a:bodyPr rtlCol="0" anchor="ctr"/>
          <a:lstStyle/>
          <a:p>
            <a:pPr algn="ctr" defTabSz="914400">
              <a:defRPr/>
            </a:pPr>
            <a:endParaRPr lang="en-US" kern="0" dirty="0">
              <a:solidFill>
                <a:prstClr val="white"/>
              </a:solidFill>
              <a:latin typeface="Calibri"/>
            </a:endParaRPr>
          </a:p>
        </p:txBody>
      </p:sp>
      <p:cxnSp>
        <p:nvCxnSpPr>
          <p:cNvPr id="70" name="Straight Arrow Connector 69">
            <a:extLst>
              <a:ext uri="{FF2B5EF4-FFF2-40B4-BE49-F238E27FC236}">
                <a16:creationId xmlns:a16="http://schemas.microsoft.com/office/drawing/2014/main" id="{FE58DED6-9614-4796-ACE7-C665DA20C3F3}"/>
              </a:ext>
            </a:extLst>
          </p:cNvPr>
          <p:cNvCxnSpPr>
            <a:cxnSpLocks/>
          </p:cNvCxnSpPr>
          <p:nvPr/>
        </p:nvCxnSpPr>
        <p:spPr>
          <a:xfrm>
            <a:off x="2391842" y="1947466"/>
            <a:ext cx="544554" cy="5501"/>
          </a:xfrm>
          <a:prstGeom prst="straightConnector1">
            <a:avLst/>
          </a:prstGeom>
          <a:noFill/>
          <a:ln w="25400" cap="flat" cmpd="sng" algn="ctr">
            <a:solidFill>
              <a:sysClr val="windowText" lastClr="000000"/>
            </a:solidFill>
            <a:prstDash val="solid"/>
            <a:tailEnd type="arrow"/>
          </a:ln>
          <a:effectLst/>
        </p:spPr>
      </p:cxnSp>
      <p:sp>
        <p:nvSpPr>
          <p:cNvPr id="71" name="Flowchart: Alternate Process 70">
            <a:extLst>
              <a:ext uri="{FF2B5EF4-FFF2-40B4-BE49-F238E27FC236}">
                <a16:creationId xmlns:a16="http://schemas.microsoft.com/office/drawing/2014/main" id="{CAD6EB76-028F-4151-A05F-12998B323A97}"/>
              </a:ext>
            </a:extLst>
          </p:cNvPr>
          <p:cNvSpPr/>
          <p:nvPr/>
        </p:nvSpPr>
        <p:spPr>
          <a:xfrm>
            <a:off x="2936396" y="1442194"/>
            <a:ext cx="1419102" cy="972543"/>
          </a:xfrm>
          <a:prstGeom prst="flowChartAlternateProcess">
            <a:avLst/>
          </a:prstGeom>
          <a:solidFill>
            <a:srgbClr val="E4D3F5"/>
          </a:solidFill>
          <a:ln w="25400" cap="flat" cmpd="sng" algn="ctr">
            <a:solidFill>
              <a:srgbClr val="521F84"/>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72" name="TextBox 71">
            <a:extLst>
              <a:ext uri="{FF2B5EF4-FFF2-40B4-BE49-F238E27FC236}">
                <a16:creationId xmlns:a16="http://schemas.microsoft.com/office/drawing/2014/main" id="{0918BB91-21C0-454E-A012-2531EBE4A6CB}"/>
              </a:ext>
            </a:extLst>
          </p:cNvPr>
          <p:cNvSpPr txBox="1"/>
          <p:nvPr/>
        </p:nvSpPr>
        <p:spPr>
          <a:xfrm>
            <a:off x="2763143" y="1609177"/>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Laboratory Certification</a:t>
            </a:r>
          </a:p>
        </p:txBody>
      </p:sp>
      <p:sp>
        <p:nvSpPr>
          <p:cNvPr id="73" name="Flowchart: Alternate Process 72">
            <a:extLst>
              <a:ext uri="{FF2B5EF4-FFF2-40B4-BE49-F238E27FC236}">
                <a16:creationId xmlns:a16="http://schemas.microsoft.com/office/drawing/2014/main" id="{A95B4634-CBF5-4256-A1AF-9A56359BC7EB}"/>
              </a:ext>
            </a:extLst>
          </p:cNvPr>
          <p:cNvSpPr/>
          <p:nvPr/>
        </p:nvSpPr>
        <p:spPr>
          <a:xfrm>
            <a:off x="4835614" y="1442194"/>
            <a:ext cx="1371989" cy="989337"/>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cxnSp>
        <p:nvCxnSpPr>
          <p:cNvPr id="75" name="Straight Arrow Connector 74">
            <a:extLst>
              <a:ext uri="{FF2B5EF4-FFF2-40B4-BE49-F238E27FC236}">
                <a16:creationId xmlns:a16="http://schemas.microsoft.com/office/drawing/2014/main" id="{C85F4613-9508-48D9-B78C-56D36799BD3A}"/>
              </a:ext>
            </a:extLst>
          </p:cNvPr>
          <p:cNvCxnSpPr>
            <a:cxnSpLocks/>
          </p:cNvCxnSpPr>
          <p:nvPr/>
        </p:nvCxnSpPr>
        <p:spPr>
          <a:xfrm>
            <a:off x="6207603" y="1936862"/>
            <a:ext cx="725330" cy="0"/>
          </a:xfrm>
          <a:prstGeom prst="straightConnector1">
            <a:avLst/>
          </a:prstGeom>
          <a:noFill/>
          <a:ln w="25400" cap="flat" cmpd="sng" algn="ctr">
            <a:solidFill>
              <a:sysClr val="windowText" lastClr="000000"/>
            </a:solidFill>
            <a:prstDash val="solid"/>
            <a:tailEnd type="arrow"/>
          </a:ln>
          <a:effectLst/>
        </p:spPr>
      </p:cxnSp>
      <p:sp>
        <p:nvSpPr>
          <p:cNvPr id="76" name="TextBox 75">
            <a:extLst>
              <a:ext uri="{FF2B5EF4-FFF2-40B4-BE49-F238E27FC236}">
                <a16:creationId xmlns:a16="http://schemas.microsoft.com/office/drawing/2014/main" id="{F2A39F04-14AA-4731-900F-02168DDC1555}"/>
              </a:ext>
            </a:extLst>
          </p:cNvPr>
          <p:cNvSpPr txBox="1"/>
          <p:nvPr/>
        </p:nvSpPr>
        <p:spPr>
          <a:xfrm>
            <a:off x="7000842" y="4310002"/>
            <a:ext cx="1251637" cy="646331"/>
          </a:xfrm>
          <a:prstGeom prst="rect">
            <a:avLst/>
          </a:prstGeom>
          <a:noFill/>
        </p:spPr>
        <p:txBody>
          <a:bodyPr wrap="square" rtlCol="0">
            <a:spAutoFit/>
          </a:bodyPr>
          <a:lstStyle/>
          <a:p>
            <a:pPr algn="ctr" defTabSz="914400">
              <a:defRPr/>
            </a:pPr>
            <a:r>
              <a:rPr lang="en-US" kern="0" dirty="0">
                <a:solidFill>
                  <a:prstClr val="black"/>
                </a:solidFill>
                <a:latin typeface="Calibri"/>
              </a:rPr>
              <a:t>Shade Evaluation</a:t>
            </a:r>
          </a:p>
        </p:txBody>
      </p:sp>
      <p:cxnSp>
        <p:nvCxnSpPr>
          <p:cNvPr id="77" name="Straight Arrow Connector 76">
            <a:extLst>
              <a:ext uri="{FF2B5EF4-FFF2-40B4-BE49-F238E27FC236}">
                <a16:creationId xmlns:a16="http://schemas.microsoft.com/office/drawing/2014/main" id="{1FE8F333-4D57-4710-8D43-183FBB7362EF}"/>
              </a:ext>
            </a:extLst>
          </p:cNvPr>
          <p:cNvCxnSpPr>
            <a:cxnSpLocks/>
            <a:endCxn id="33" idx="3"/>
          </p:cNvCxnSpPr>
          <p:nvPr/>
        </p:nvCxnSpPr>
        <p:spPr>
          <a:xfrm flipH="1">
            <a:off x="4486137" y="3346966"/>
            <a:ext cx="602060" cy="15210"/>
          </a:xfrm>
          <a:prstGeom prst="straightConnector1">
            <a:avLst/>
          </a:prstGeom>
          <a:noFill/>
          <a:ln w="25400" cap="flat" cmpd="sng" algn="ctr">
            <a:solidFill>
              <a:sysClr val="windowText" lastClr="000000"/>
            </a:solidFill>
            <a:prstDash val="solid"/>
            <a:tailEnd type="arrow"/>
          </a:ln>
          <a:effectLst/>
        </p:spPr>
      </p:cxnSp>
      <p:cxnSp>
        <p:nvCxnSpPr>
          <p:cNvPr id="78" name="Straight Arrow Connector 77">
            <a:extLst>
              <a:ext uri="{FF2B5EF4-FFF2-40B4-BE49-F238E27FC236}">
                <a16:creationId xmlns:a16="http://schemas.microsoft.com/office/drawing/2014/main" id="{290C73E6-CD84-4E7C-AE92-9812CFD823F7}"/>
              </a:ext>
            </a:extLst>
          </p:cNvPr>
          <p:cNvCxnSpPr>
            <a:cxnSpLocks/>
          </p:cNvCxnSpPr>
          <p:nvPr/>
        </p:nvCxnSpPr>
        <p:spPr>
          <a:xfrm>
            <a:off x="7595274" y="3826186"/>
            <a:ext cx="0" cy="467766"/>
          </a:xfrm>
          <a:prstGeom prst="straightConnector1">
            <a:avLst/>
          </a:prstGeom>
          <a:noFill/>
          <a:ln w="25400" cap="flat" cmpd="sng" algn="ctr">
            <a:solidFill>
              <a:sysClr val="windowText" lastClr="000000"/>
            </a:solidFill>
            <a:prstDash val="solid"/>
            <a:tailEnd type="arrow"/>
          </a:ln>
          <a:effectLst/>
        </p:spPr>
      </p:cxnSp>
      <p:cxnSp>
        <p:nvCxnSpPr>
          <p:cNvPr id="81" name="Straight Arrow Connector 80">
            <a:extLst>
              <a:ext uri="{FF2B5EF4-FFF2-40B4-BE49-F238E27FC236}">
                <a16:creationId xmlns:a16="http://schemas.microsoft.com/office/drawing/2014/main" id="{02354707-640A-4B62-8C10-465A4A7F6856}"/>
              </a:ext>
            </a:extLst>
          </p:cNvPr>
          <p:cNvCxnSpPr>
            <a:cxnSpLocks/>
          </p:cNvCxnSpPr>
          <p:nvPr/>
        </p:nvCxnSpPr>
        <p:spPr>
          <a:xfrm>
            <a:off x="3321512" y="3852608"/>
            <a:ext cx="0" cy="467766"/>
          </a:xfrm>
          <a:prstGeom prst="straightConnector1">
            <a:avLst/>
          </a:prstGeom>
          <a:noFill/>
          <a:ln w="25400" cap="flat" cmpd="sng" algn="ctr">
            <a:solidFill>
              <a:sysClr val="windowText" lastClr="000000"/>
            </a:solidFill>
            <a:prstDash val="solid"/>
            <a:tailEnd type="arrow"/>
          </a:ln>
          <a:effectLst/>
        </p:spPr>
      </p:cxnSp>
      <p:sp>
        <p:nvSpPr>
          <p:cNvPr id="82" name="TextBox 81">
            <a:extLst>
              <a:ext uri="{FF2B5EF4-FFF2-40B4-BE49-F238E27FC236}">
                <a16:creationId xmlns:a16="http://schemas.microsoft.com/office/drawing/2014/main" id="{B9B6ED55-CB5A-4363-A30D-ACE950864EA6}"/>
              </a:ext>
            </a:extLst>
          </p:cNvPr>
          <p:cNvSpPr txBox="1"/>
          <p:nvPr/>
        </p:nvSpPr>
        <p:spPr>
          <a:xfrm>
            <a:off x="4805634" y="1572767"/>
            <a:ext cx="1441464" cy="646331"/>
          </a:xfrm>
          <a:prstGeom prst="rect">
            <a:avLst/>
          </a:prstGeom>
          <a:noFill/>
        </p:spPr>
        <p:txBody>
          <a:bodyPr wrap="square" rtlCol="0">
            <a:spAutoFit/>
          </a:bodyPr>
          <a:lstStyle/>
          <a:p>
            <a:pPr algn="ctr" defTabSz="914400">
              <a:defRPr/>
            </a:pPr>
            <a:r>
              <a:rPr lang="en-US" kern="0" dirty="0">
                <a:solidFill>
                  <a:prstClr val="black"/>
                </a:solidFill>
                <a:latin typeface="Calibri"/>
              </a:rPr>
              <a:t>Lot </a:t>
            </a:r>
          </a:p>
          <a:p>
            <a:pPr algn="ctr" defTabSz="914400">
              <a:defRPr/>
            </a:pPr>
            <a:r>
              <a:rPr lang="en-US" kern="0" dirty="0">
                <a:solidFill>
                  <a:prstClr val="black"/>
                </a:solidFill>
                <a:latin typeface="Calibri"/>
              </a:rPr>
              <a:t>Notification</a:t>
            </a:r>
          </a:p>
        </p:txBody>
      </p:sp>
      <p:cxnSp>
        <p:nvCxnSpPr>
          <p:cNvPr id="83" name="Straight Arrow Connector 82">
            <a:extLst>
              <a:ext uri="{FF2B5EF4-FFF2-40B4-BE49-F238E27FC236}">
                <a16:creationId xmlns:a16="http://schemas.microsoft.com/office/drawing/2014/main" id="{90FE2D7F-4B92-4471-89D8-7FD0914C6884}"/>
              </a:ext>
            </a:extLst>
          </p:cNvPr>
          <p:cNvCxnSpPr>
            <a:cxnSpLocks/>
          </p:cNvCxnSpPr>
          <p:nvPr/>
        </p:nvCxnSpPr>
        <p:spPr>
          <a:xfrm>
            <a:off x="7595274" y="2395989"/>
            <a:ext cx="0" cy="467766"/>
          </a:xfrm>
          <a:prstGeom prst="straightConnector1">
            <a:avLst/>
          </a:prstGeom>
          <a:noFill/>
          <a:ln w="25400" cap="flat" cmpd="sng" algn="ctr">
            <a:solidFill>
              <a:sysClr val="windowText" lastClr="000000"/>
            </a:solidFill>
            <a:prstDash val="solid"/>
            <a:tailEnd type="arrow"/>
          </a:ln>
          <a:effectLst/>
        </p:spPr>
      </p:cxnSp>
      <p:sp>
        <p:nvSpPr>
          <p:cNvPr id="16" name="TextBox 15">
            <a:extLst>
              <a:ext uri="{FF2B5EF4-FFF2-40B4-BE49-F238E27FC236}">
                <a16:creationId xmlns:a16="http://schemas.microsoft.com/office/drawing/2014/main" id="{9714059A-CC1F-4F25-87D1-02C2C4B76350}"/>
              </a:ext>
            </a:extLst>
          </p:cNvPr>
          <p:cNvSpPr txBox="1"/>
          <p:nvPr/>
        </p:nvSpPr>
        <p:spPr>
          <a:xfrm>
            <a:off x="532563" y="5355771"/>
            <a:ext cx="2993127" cy="1200329"/>
          </a:xfrm>
          <a:prstGeom prst="rect">
            <a:avLst/>
          </a:prstGeom>
          <a:noFill/>
        </p:spPr>
        <p:txBody>
          <a:bodyPr wrap="none" rtlCol="0">
            <a:spAutoFit/>
          </a:bodyPr>
          <a:lstStyle/>
          <a:p>
            <a:r>
              <a:rPr lang="en-US" b="1" dirty="0">
                <a:solidFill>
                  <a:schemeClr val="accent6"/>
                </a:solidFill>
              </a:rPr>
              <a:t>PRIME</a:t>
            </a:r>
          </a:p>
          <a:p>
            <a:r>
              <a:rPr lang="en-US" b="1" dirty="0">
                <a:solidFill>
                  <a:srgbClr val="E36C0A"/>
                </a:solidFill>
              </a:rPr>
              <a:t>SUBCONTRACTOR</a:t>
            </a:r>
          </a:p>
          <a:p>
            <a:r>
              <a:rPr lang="en-US" b="1" dirty="0">
                <a:solidFill>
                  <a:srgbClr val="521F84"/>
                </a:solidFill>
              </a:rPr>
              <a:t>PRODUCT TEST CENTER</a:t>
            </a:r>
          </a:p>
          <a:p>
            <a:endParaRPr lang="en-US" b="1" dirty="0">
              <a:solidFill>
                <a:srgbClr val="521F84"/>
              </a:solidFill>
            </a:endParaRPr>
          </a:p>
        </p:txBody>
      </p:sp>
    </p:spTree>
    <p:extLst>
      <p:ext uri="{BB962C8B-B14F-4D97-AF65-F5344CB8AC3E}">
        <p14:creationId xmlns:p14="http://schemas.microsoft.com/office/powerpoint/2010/main" val="3665253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Source Sampling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24</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34" name="Content Placeholder 5">
            <a:extLst>
              <a:ext uri="{FF2B5EF4-FFF2-40B4-BE49-F238E27FC236}">
                <a16:creationId xmlns:a16="http://schemas.microsoft.com/office/drawing/2014/main" id="{39074F6C-F6A1-4C40-B27B-B96B7A350D19}"/>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Testing is conducted on the finished cloth at the </a:t>
            </a:r>
            <a:r>
              <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source</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prior to manufacturing the end item.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May include end items.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 test report and signed DD 1222 must be sent to the DLA PTC for </a:t>
            </a: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every</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lot.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a:t>
            </a:r>
            <a:r>
              <a:rPr kumimoji="0" lang="en-US" sz="2400" b="0" i="0" u="none" strike="sng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and DCMA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are C&amp;T’s performance eyes and ears.</a:t>
            </a:r>
          </a:p>
        </p:txBody>
      </p:sp>
    </p:spTree>
    <p:extLst>
      <p:ext uri="{BB962C8B-B14F-4D97-AF65-F5344CB8AC3E}">
        <p14:creationId xmlns:p14="http://schemas.microsoft.com/office/powerpoint/2010/main" val="82604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DD4CB-692D-4D29-BC5F-6FA4B3BC8A4B}"/>
              </a:ext>
            </a:extLst>
          </p:cNvPr>
          <p:cNvSpPr>
            <a:spLocks noGrp="1"/>
          </p:cNvSpPr>
          <p:nvPr>
            <p:ph type="sldNum" sz="quarter" idx="4"/>
          </p:nvPr>
        </p:nvSpPr>
        <p:spPr/>
        <p:txBody>
          <a:bodyPr/>
          <a:lstStyle/>
          <a:p>
            <a:fld id="{0F70353F-5ECB-4B50-B3EA-C871EA4E3F32}" type="slidenum">
              <a:rPr lang="en-US" smtClean="0"/>
              <a:t>25</a:t>
            </a:fld>
            <a:endParaRPr lang="en-US"/>
          </a:p>
        </p:txBody>
      </p:sp>
      <p:sp>
        <p:nvSpPr>
          <p:cNvPr id="11" name="Title 10">
            <a:extLst>
              <a:ext uri="{FF2B5EF4-FFF2-40B4-BE49-F238E27FC236}">
                <a16:creationId xmlns:a16="http://schemas.microsoft.com/office/drawing/2014/main" id="{B37F4908-4CB8-489B-9120-B41DCF040A21}"/>
              </a:ext>
            </a:extLst>
          </p:cNvPr>
          <p:cNvSpPr>
            <a:spLocks noGrp="1"/>
          </p:cNvSpPr>
          <p:nvPr>
            <p:ph type="title"/>
          </p:nvPr>
        </p:nvSpPr>
        <p:spPr>
          <a:xfrm>
            <a:off x="2403566" y="332169"/>
            <a:ext cx="6949440" cy="731520"/>
          </a:xfrm>
        </p:spPr>
        <p:txBody>
          <a:bodyPr/>
          <a:lstStyle/>
          <a:p>
            <a:r>
              <a:rPr lang="en-US" dirty="0">
                <a:solidFill>
                  <a:schemeClr val="tx1"/>
                </a:solidFill>
                <a:latin typeface="+mn-lt"/>
              </a:rPr>
              <a:t>Physical Testing/ Source Sampling</a:t>
            </a:r>
          </a:p>
        </p:txBody>
      </p:sp>
      <p:sp>
        <p:nvSpPr>
          <p:cNvPr id="12" name="Content Placeholder 11">
            <a:extLst>
              <a:ext uri="{FF2B5EF4-FFF2-40B4-BE49-F238E27FC236}">
                <a16:creationId xmlns:a16="http://schemas.microsoft.com/office/drawing/2014/main" id="{8D1869C9-32CE-438F-AF60-210457088918}"/>
              </a:ext>
            </a:extLst>
          </p:cNvPr>
          <p:cNvSpPr>
            <a:spLocks noGrp="1"/>
          </p:cNvSpPr>
          <p:nvPr>
            <p:ph sz="quarter" idx="10"/>
          </p:nvPr>
        </p:nvSpPr>
        <p:spPr>
          <a:xfrm>
            <a:off x="457200" y="1405191"/>
            <a:ext cx="8229600" cy="5120640"/>
          </a:xfrm>
        </p:spPr>
        <p:txBody>
          <a:bodyPr>
            <a:normAutofit/>
          </a:bodyPr>
          <a:lstStyle/>
          <a:p>
            <a:pPr algn="l"/>
            <a:r>
              <a:rPr lang="en-US" sz="1800" b="0" i="0" u="none" strike="noStrike" baseline="0" dirty="0">
                <a:latin typeface="+mn-lt"/>
              </a:rPr>
              <a:t>FOR physical (non-shade) testing: in accordance with clause 52.246-9032, the contractor's approved qualified laboratory will be required to forward a completed test report for each lot of components to the address below.  The QAR or SSQR will forward the completed dd form 1222.</a:t>
            </a:r>
          </a:p>
          <a:p>
            <a:pPr algn="l"/>
            <a:r>
              <a:rPr lang="en-US" sz="1800" dirty="0">
                <a:latin typeface="+mn-lt"/>
              </a:rPr>
              <a:t>S</a:t>
            </a:r>
            <a:r>
              <a:rPr lang="en-US" sz="1800" b="0" i="0" u="none" strike="noStrike" baseline="0" dirty="0">
                <a:latin typeface="+mn-lt"/>
              </a:rPr>
              <a:t>amples for physical testing will only be forwarded upon request to:</a:t>
            </a:r>
          </a:p>
          <a:p>
            <a:pPr algn="l"/>
            <a:endParaRPr lang="en-US" sz="1800" b="0" i="0" u="none" strike="noStrike" baseline="0" dirty="0">
              <a:latin typeface="+mn-lt"/>
            </a:endParaRPr>
          </a:p>
          <a:p>
            <a:pPr marL="0" indent="0" algn="l">
              <a:buNone/>
            </a:pPr>
            <a:r>
              <a:rPr lang="en-US" sz="1800" b="1" i="0" u="none" strike="noStrike" baseline="0" dirty="0">
                <a:latin typeface="+mn-lt"/>
              </a:rPr>
              <a:t>DLA Product Testing Center Analytical</a:t>
            </a:r>
          </a:p>
          <a:p>
            <a:pPr marL="0" indent="0" algn="l">
              <a:buNone/>
            </a:pPr>
            <a:r>
              <a:rPr lang="en-US" sz="1800" b="1" i="0" u="none" strike="noStrike" baseline="0" dirty="0">
                <a:latin typeface="+mn-lt"/>
              </a:rPr>
              <a:t>700 Robbins Avenue</a:t>
            </a:r>
          </a:p>
          <a:p>
            <a:pPr marL="0" indent="0" algn="l">
              <a:buNone/>
            </a:pPr>
            <a:r>
              <a:rPr lang="en-US" sz="1800" b="1" i="0" u="none" strike="noStrike" baseline="0" dirty="0">
                <a:latin typeface="+mn-lt"/>
              </a:rPr>
              <a:t>Philadelphia, PA 19111</a:t>
            </a:r>
          </a:p>
          <a:p>
            <a:pPr marL="0" indent="0" algn="l">
              <a:buNone/>
            </a:pPr>
            <a:r>
              <a:rPr lang="en-US" sz="1800" b="1" i="0" u="none" strike="noStrike" baseline="0" dirty="0">
                <a:latin typeface="+mn-lt"/>
              </a:rPr>
              <a:t>ATTN: BLDG 5D</a:t>
            </a:r>
          </a:p>
          <a:p>
            <a:pPr marL="0" indent="0" algn="l">
              <a:buNone/>
            </a:pPr>
            <a:r>
              <a:rPr lang="fr-FR" sz="1800" b="1" i="0" u="none" strike="noStrike" baseline="0" dirty="0">
                <a:latin typeface="+mn-lt"/>
              </a:rPr>
              <a:t>EMAIL: paactlab@dla.mil</a:t>
            </a:r>
          </a:p>
          <a:p>
            <a:pPr marL="0" indent="0" algn="l">
              <a:buNone/>
            </a:pPr>
            <a:r>
              <a:rPr lang="en-US" sz="1800" b="1" i="0" u="none" strike="noStrike" baseline="0" dirty="0">
                <a:latin typeface="+mn-lt"/>
              </a:rPr>
              <a:t>PHONE: 215-737-3298</a:t>
            </a:r>
          </a:p>
          <a:p>
            <a:pPr marL="0" indent="0" algn="l">
              <a:buNone/>
            </a:pPr>
            <a:endParaRPr lang="en-US" sz="1800" b="1" i="0" u="none" strike="noStrike" baseline="0" dirty="0">
              <a:latin typeface="+mn-lt"/>
            </a:endParaRPr>
          </a:p>
          <a:p>
            <a:pPr algn="l"/>
            <a:r>
              <a:rPr lang="en-US" sz="1800" b="0" i="0" u="none" strike="noStrike" baseline="0" dirty="0">
                <a:latin typeface="+mn-lt"/>
              </a:rPr>
              <a:t>THE USE OF ELECTRONIC SUBMISSION OF DD FORM 1222 IS AUTHORIZED.</a:t>
            </a:r>
            <a:endParaRPr lang="en-US" dirty="0">
              <a:latin typeface="+mn-lt"/>
            </a:endParaRPr>
          </a:p>
        </p:txBody>
      </p:sp>
    </p:spTree>
    <p:extLst>
      <p:ext uri="{BB962C8B-B14F-4D97-AF65-F5344CB8AC3E}">
        <p14:creationId xmlns:p14="http://schemas.microsoft.com/office/powerpoint/2010/main" val="218845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Correlation Testing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26</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6" name="Content Placeholder 5">
            <a:extLst>
              <a:ext uri="{FF2B5EF4-FFF2-40B4-BE49-F238E27FC236}">
                <a16:creationId xmlns:a16="http://schemas.microsoft.com/office/drawing/2014/main" id="{6D022F9F-A23B-4C76-93B8-BCF16C0EB604}"/>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tests the same material that the contractor has tested, and results from both labs are compared.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Not automatic. Must be requested by DLA PTC representative.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will alert C&amp;T product specialist to any discrepancies between the two reports.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Material ships to end item manufacturer based on </a:t>
            </a:r>
            <a:r>
              <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Contractor’s passing test report.</a:t>
            </a:r>
          </a:p>
        </p:txBody>
      </p:sp>
    </p:spTree>
    <p:extLst>
      <p:ext uri="{BB962C8B-B14F-4D97-AF65-F5344CB8AC3E}">
        <p14:creationId xmlns:p14="http://schemas.microsoft.com/office/powerpoint/2010/main" val="311526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Verification Testing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27</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7" name="Content Placeholder 5">
            <a:extLst>
              <a:ext uri="{FF2B5EF4-FFF2-40B4-BE49-F238E27FC236}">
                <a16:creationId xmlns:a16="http://schemas.microsoft.com/office/drawing/2014/main" id="{8505DEF9-6D0E-49C0-8603-D1EC92282E88}"/>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tests the same material that the contractor has tested, and results from both labs are compared.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Requested by C&amp;T product specialist via DL6004 or contract mod.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May involve 100% testing, or only tests of interest.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Material </a:t>
            </a:r>
            <a:r>
              <a:rPr kumimoji="0" lang="en-US" sz="2400" b="0" i="0" u="sng"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only</a:t>
            </a: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ships to end item manufacturer based on </a:t>
            </a:r>
            <a:r>
              <a:rPr kumimoji="0" lang="en-US" sz="2400" b="1" i="1"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PTC’s passing test report.</a:t>
            </a:r>
            <a:endPar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427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Acceptance Testing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28</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6" name="Content Placeholder 5">
            <a:extLst>
              <a:ext uri="{FF2B5EF4-FFF2-40B4-BE49-F238E27FC236}">
                <a16:creationId xmlns:a16="http://schemas.microsoft.com/office/drawing/2014/main" id="{AD9BC6DA-9CF8-4509-AD41-F6B042515324}"/>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100% Verification Testing for every lot of a contract.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Shade Testing</a:t>
            </a:r>
          </a:p>
          <a:p>
            <a:pPr marL="461963"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Color and Appearance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NIR Testing</a:t>
            </a:r>
          </a:p>
          <a:p>
            <a:pPr marL="461963"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near Infrared Reflectance Testing (Spectral Reflectance)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Critical Safety Items</a:t>
            </a:r>
            <a:endPar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50336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Contractual Obligation</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29</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pic>
        <p:nvPicPr>
          <p:cNvPr id="7" name="Picture 6" descr="A screenshot of a cell phone&#10;&#10;Description automatically generated">
            <a:extLst>
              <a:ext uri="{FF2B5EF4-FFF2-40B4-BE49-F238E27FC236}">
                <a16:creationId xmlns:a16="http://schemas.microsoft.com/office/drawing/2014/main" id="{26640E1E-0E75-4EBA-94F5-C45CFF2DDEBC}"/>
              </a:ext>
            </a:extLst>
          </p:cNvPr>
          <p:cNvPicPr>
            <a:picLocks noChangeAspect="1"/>
          </p:cNvPicPr>
          <p:nvPr/>
        </p:nvPicPr>
        <p:blipFill rotWithShape="1">
          <a:blip r:embed="rId3">
            <a:extLst>
              <a:ext uri="{28A0092B-C50C-407E-A947-70E740481C1C}">
                <a14:useLocalDpi xmlns:a14="http://schemas.microsoft.com/office/drawing/2010/main" val="0"/>
              </a:ext>
            </a:extLst>
          </a:blip>
          <a:srcRect l="3856" t="13377" r="7052" b="17389"/>
          <a:stretch/>
        </p:blipFill>
        <p:spPr>
          <a:xfrm>
            <a:off x="76201" y="1183906"/>
            <a:ext cx="9066998" cy="3792355"/>
          </a:xfrm>
          <a:prstGeom prst="rect">
            <a:avLst/>
          </a:prstGeom>
        </p:spPr>
      </p:pic>
    </p:spTree>
    <p:extLst>
      <p:ext uri="{BB962C8B-B14F-4D97-AF65-F5344CB8AC3E}">
        <p14:creationId xmlns:p14="http://schemas.microsoft.com/office/powerpoint/2010/main" val="83152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685800" fontAlgn="auto">
              <a:spcBef>
                <a:spcPts val="0"/>
              </a:spcBef>
              <a:spcAft>
                <a:spcPts val="0"/>
              </a:spcAft>
            </a:pPr>
            <a:fld id="{D0406C7E-46EF-B24E-8B25-69D927A08592}" type="slidenum">
              <a:rPr lang="en-US">
                <a:solidFill>
                  <a:prstClr val="white"/>
                </a:solidFill>
                <a:latin typeface="Arial" panose="020B0604020202020204"/>
              </a:rPr>
              <a:pPr defTabSz="685800" fontAlgn="auto">
                <a:spcBef>
                  <a:spcPts val="0"/>
                </a:spcBef>
                <a:spcAft>
                  <a:spcPts val="0"/>
                </a:spcAft>
              </a:pPr>
              <a:t>3</a:t>
            </a:fld>
            <a:endParaRPr lang="en-US" dirty="0">
              <a:solidFill>
                <a:prstClr val="white"/>
              </a:solidFill>
              <a:latin typeface="Arial" panose="020B0604020202020204"/>
            </a:endParaRPr>
          </a:p>
        </p:txBody>
      </p:sp>
      <p:sp>
        <p:nvSpPr>
          <p:cNvPr id="3" name="Title 2"/>
          <p:cNvSpPr>
            <a:spLocks noGrp="1"/>
          </p:cNvSpPr>
          <p:nvPr>
            <p:ph type="title"/>
          </p:nvPr>
        </p:nvSpPr>
        <p:spPr>
          <a:xfrm>
            <a:off x="2169158" y="215267"/>
            <a:ext cx="6949440" cy="731520"/>
          </a:xfrm>
        </p:spPr>
        <p:txBody>
          <a:bodyPr>
            <a:normAutofit fontScale="90000"/>
          </a:bodyPr>
          <a:lstStyle/>
          <a:p>
            <a:r>
              <a:rPr lang="en-US" dirty="0">
                <a:solidFill>
                  <a:schemeClr val="tx1"/>
                </a:solidFill>
              </a:rPr>
              <a:t>Product Test Center Analytical History</a:t>
            </a:r>
            <a:br>
              <a:rPr lang="en-US" dirty="0">
                <a:solidFill>
                  <a:schemeClr val="tx1"/>
                </a:solidFill>
              </a:rPr>
            </a:br>
            <a:r>
              <a:rPr lang="en-US" dirty="0">
                <a:solidFill>
                  <a:schemeClr val="tx1"/>
                </a:solidFill>
              </a:rPr>
              <a:t>What Has Happened In the Last 102 years!</a:t>
            </a:r>
          </a:p>
        </p:txBody>
      </p:sp>
      <p:sp>
        <p:nvSpPr>
          <p:cNvPr id="4" name="Content Placeholder 3"/>
          <p:cNvSpPr>
            <a:spLocks noGrp="1"/>
          </p:cNvSpPr>
          <p:nvPr>
            <p:ph sz="quarter" idx="10"/>
          </p:nvPr>
        </p:nvSpPr>
        <p:spPr>
          <a:xfrm>
            <a:off x="457200" y="1311912"/>
            <a:ext cx="8229600" cy="5120640"/>
          </a:xfrm>
        </p:spPr>
        <p:txBody>
          <a:bodyPr/>
          <a:lstStyle/>
          <a:p>
            <a:r>
              <a:rPr lang="en-US" sz="1600" dirty="0"/>
              <a:t>Lab established in 1919 at Philadelphia QM Depot where testing was for paints and oils</a:t>
            </a:r>
          </a:p>
          <a:p>
            <a:r>
              <a:rPr lang="en-US" sz="1600" dirty="0"/>
              <a:t>By 1927 the mission refocused to test textiles, rubber, shoes, metals, leather and paper for strength and colorfastness, and other physical and chemical testing.</a:t>
            </a:r>
          </a:p>
          <a:p>
            <a:r>
              <a:rPr lang="en-US" sz="1600" dirty="0"/>
              <a:t>In 1941 a new building was constructed, and served as a focal point for R&amp;D and testing of textile materials</a:t>
            </a:r>
          </a:p>
          <a:p>
            <a:r>
              <a:rPr lang="en-US" sz="1600" dirty="0"/>
              <a:t>In 1946 the lab was used by the QM Inspection service for sample testing</a:t>
            </a:r>
          </a:p>
          <a:p>
            <a:r>
              <a:rPr lang="en-US" sz="1600" dirty="0"/>
              <a:t>In the 1950’s the lab tested thermal properties on cold weather gear for Korea, and worked to develop a water-repellant shoe method, along with anti fungal research on tropical textile goods.</a:t>
            </a:r>
          </a:p>
          <a:p>
            <a:r>
              <a:rPr lang="en-US" sz="1600" dirty="0"/>
              <a:t>In 1953 the R&amp;D work moved to Natick, and the Philadelphia lab became a conformance laboratory.</a:t>
            </a:r>
          </a:p>
          <a:p>
            <a:r>
              <a:rPr lang="en-US" sz="1600" dirty="0"/>
              <a:t>In the 1970’s DPSC’s Analytical Testing Laboratory became a member of the DLA’s Independent Laboratory Testing Team, and was able to offer its testing services to other government agencies in all types of chemical and physical analysis</a:t>
            </a:r>
          </a:p>
          <a:p>
            <a:r>
              <a:rPr lang="en-US" sz="1600" dirty="0"/>
              <a:t>From 1996 to 2017 we were part of al all PTC directorate under Land &amp; Maritime, now part of Troop Support</a:t>
            </a:r>
          </a:p>
          <a:p>
            <a:r>
              <a:rPr lang="en-US" sz="1600" dirty="0"/>
              <a:t>The PTC-Analytical is available to support all of Troop Support’s supply chains and other MSC’s, service partners, and outside government agencies.</a:t>
            </a:r>
          </a:p>
          <a:p>
            <a:r>
              <a:rPr lang="en-US" sz="1600" dirty="0"/>
              <a:t>We are here to help with all of your testing needs (there are a lot of them)!</a:t>
            </a:r>
          </a:p>
          <a:p>
            <a:endParaRPr lang="en-US" sz="1500" dirty="0"/>
          </a:p>
          <a:p>
            <a:endParaRPr lang="en-US" dirty="0"/>
          </a:p>
          <a:p>
            <a:endParaRPr lang="en-US" dirty="0"/>
          </a:p>
        </p:txBody>
      </p:sp>
    </p:spTree>
    <p:extLst>
      <p:ext uri="{BB962C8B-B14F-4D97-AF65-F5344CB8AC3E}">
        <p14:creationId xmlns:p14="http://schemas.microsoft.com/office/powerpoint/2010/main" val="374418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Contractual Obligation</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30</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6" name="TextBox 5">
            <a:extLst>
              <a:ext uri="{FF2B5EF4-FFF2-40B4-BE49-F238E27FC236}">
                <a16:creationId xmlns:a16="http://schemas.microsoft.com/office/drawing/2014/main" id="{0E33C065-C58A-47EC-AA18-B7AAC604292A}"/>
              </a:ext>
            </a:extLst>
          </p:cNvPr>
          <p:cNvSpPr txBox="1"/>
          <p:nvPr/>
        </p:nvSpPr>
        <p:spPr>
          <a:xfrm>
            <a:off x="160943" y="3685709"/>
            <a:ext cx="8956227" cy="1323439"/>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latin typeface="Times New Roman" panose="02020603050405020304" pitchFamily="18" charset="0"/>
                <a:cs typeface="Times New Roman" panose="02020603050405020304" pitchFamily="18" charset="0"/>
              </a:rPr>
              <a:t>(a) The </a:t>
            </a:r>
            <a:r>
              <a:rPr lang="en-US" sz="2000" dirty="0" err="1">
                <a:solidFill>
                  <a:prstClr val="black"/>
                </a:solidFill>
                <a:latin typeface="Times New Roman" panose="02020603050405020304" pitchFamily="18" charset="0"/>
                <a:cs typeface="Times New Roman" panose="02020603050405020304" pitchFamily="18" charset="0"/>
              </a:rPr>
              <a:t>offeror</a:t>
            </a:r>
            <a:r>
              <a:rPr lang="en-US" sz="2000" dirty="0">
                <a:solidFill>
                  <a:prstClr val="black"/>
                </a:solidFill>
                <a:latin typeface="Times New Roman" panose="02020603050405020304" pitchFamily="18" charset="0"/>
                <a:cs typeface="Times New Roman" panose="02020603050405020304" pitchFamily="18" charset="0"/>
              </a:rPr>
              <a:t> or bidder shall indicate in paragraph (e) below the name and address of the laboratory or laboratories where components or end items will be tested during the course of any resultant contract. Any laboratory proposed by the contractor is subject to the approval of the contracting officer.</a:t>
            </a:r>
          </a:p>
        </p:txBody>
      </p:sp>
      <p:sp>
        <p:nvSpPr>
          <p:cNvPr id="8" name="TextBox 7">
            <a:extLst>
              <a:ext uri="{FF2B5EF4-FFF2-40B4-BE49-F238E27FC236}">
                <a16:creationId xmlns:a16="http://schemas.microsoft.com/office/drawing/2014/main" id="{D315C800-C804-464A-B0DC-6E4AF0004CB7}"/>
              </a:ext>
            </a:extLst>
          </p:cNvPr>
          <p:cNvSpPr txBox="1"/>
          <p:nvPr/>
        </p:nvSpPr>
        <p:spPr>
          <a:xfrm>
            <a:off x="156997" y="3214520"/>
            <a:ext cx="5648534"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990000"/>
                </a:solidFill>
                <a:latin typeface="Times New Roman" panose="02020603050405020304" pitchFamily="18" charset="0"/>
                <a:cs typeface="Times New Roman" panose="02020603050405020304" pitchFamily="18" charset="0"/>
              </a:rPr>
              <a:t>Lab Certification Program (Lab Surveys)</a:t>
            </a:r>
          </a:p>
        </p:txBody>
      </p:sp>
      <p:cxnSp>
        <p:nvCxnSpPr>
          <p:cNvPr id="9" name="Straight Connector 8">
            <a:extLst>
              <a:ext uri="{FF2B5EF4-FFF2-40B4-BE49-F238E27FC236}">
                <a16:creationId xmlns:a16="http://schemas.microsoft.com/office/drawing/2014/main" id="{2EDE1D52-1545-42C7-8A4E-0FD1C6761D50}"/>
              </a:ext>
            </a:extLst>
          </p:cNvPr>
          <p:cNvCxnSpPr/>
          <p:nvPr/>
        </p:nvCxnSpPr>
        <p:spPr>
          <a:xfrm flipV="1">
            <a:off x="204683" y="4920248"/>
            <a:ext cx="4164117" cy="24505"/>
          </a:xfrm>
          <a:prstGeom prst="line">
            <a:avLst/>
          </a:prstGeom>
          <a:noFill/>
          <a:ln w="25400" cap="flat" cmpd="sng" algn="ctr">
            <a:solidFill>
              <a:srgbClr val="FF0000"/>
            </a:solidFill>
            <a:prstDash val="solid"/>
            <a:miter lim="800000"/>
          </a:ln>
          <a:effectLst/>
        </p:spPr>
      </p:cxnSp>
      <p:cxnSp>
        <p:nvCxnSpPr>
          <p:cNvPr id="10" name="Straight Connector 9">
            <a:extLst>
              <a:ext uri="{FF2B5EF4-FFF2-40B4-BE49-F238E27FC236}">
                <a16:creationId xmlns:a16="http://schemas.microsoft.com/office/drawing/2014/main" id="{20CA8DE9-5AC2-4318-A09C-2D60D6B4F59D}"/>
              </a:ext>
            </a:extLst>
          </p:cNvPr>
          <p:cNvCxnSpPr/>
          <p:nvPr/>
        </p:nvCxnSpPr>
        <p:spPr>
          <a:xfrm>
            <a:off x="3531726" y="4653548"/>
            <a:ext cx="5282074" cy="0"/>
          </a:xfrm>
          <a:prstGeom prst="line">
            <a:avLst/>
          </a:prstGeom>
          <a:noFill/>
          <a:ln w="25400" cap="flat" cmpd="sng" algn="ctr">
            <a:solidFill>
              <a:srgbClr val="FF0000"/>
            </a:solidFill>
            <a:prstDash val="solid"/>
            <a:miter lim="800000"/>
          </a:ln>
          <a:effectLst/>
        </p:spPr>
      </p:cxnSp>
      <p:pic>
        <p:nvPicPr>
          <p:cNvPr id="11" name="Picture 10">
            <a:extLst>
              <a:ext uri="{FF2B5EF4-FFF2-40B4-BE49-F238E27FC236}">
                <a16:creationId xmlns:a16="http://schemas.microsoft.com/office/drawing/2014/main" id="{18BE8A7B-7179-4346-B9E8-285BC19A1A6C}"/>
              </a:ext>
            </a:extLst>
          </p:cNvPr>
          <p:cNvPicPr>
            <a:picLocks noChangeAspect="1"/>
          </p:cNvPicPr>
          <p:nvPr/>
        </p:nvPicPr>
        <p:blipFill>
          <a:blip r:embed="rId3"/>
          <a:stretch>
            <a:fillRect/>
          </a:stretch>
        </p:blipFill>
        <p:spPr>
          <a:xfrm>
            <a:off x="404660" y="2870785"/>
            <a:ext cx="8469429" cy="311090"/>
          </a:xfrm>
          <a:prstGeom prst="rect">
            <a:avLst/>
          </a:prstGeom>
        </p:spPr>
      </p:pic>
      <p:sp>
        <p:nvSpPr>
          <p:cNvPr id="13" name="Content Placeholder 6">
            <a:extLst>
              <a:ext uri="{FF2B5EF4-FFF2-40B4-BE49-F238E27FC236}">
                <a16:creationId xmlns:a16="http://schemas.microsoft.com/office/drawing/2014/main" id="{8E99AD45-D404-4779-AA30-DDFA9C7DF8EF}"/>
              </a:ext>
            </a:extLst>
          </p:cNvPr>
          <p:cNvSpPr txBox="1">
            <a:spLocks/>
          </p:cNvSpPr>
          <p:nvPr/>
        </p:nvSpPr>
        <p:spPr>
          <a:xfrm>
            <a:off x="642455" y="2006099"/>
            <a:ext cx="8011489" cy="258532"/>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E46C12 52.246-9032 IDENTIFICATION OF QUALIFIED LABORATORY AND SOURCE SAMPLING (NOV 2011) DLAD</a:t>
            </a:r>
            <a:endPar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7736D51E-C6C9-4224-93F6-FBE4A7958510}"/>
              </a:ext>
            </a:extLst>
          </p:cNvPr>
          <p:cNvSpPr txBox="1"/>
          <p:nvPr/>
        </p:nvSpPr>
        <p:spPr>
          <a:xfrm>
            <a:off x="156997" y="1322243"/>
            <a:ext cx="8933856"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rPr>
              <a:t>Old DLAD clause cancelled – could be found in Section I – Contract Clauses </a:t>
            </a:r>
          </a:p>
        </p:txBody>
      </p:sp>
    </p:spTree>
    <p:extLst>
      <p:ext uri="{BB962C8B-B14F-4D97-AF65-F5344CB8AC3E}">
        <p14:creationId xmlns:p14="http://schemas.microsoft.com/office/powerpoint/2010/main" val="1884525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p:txBody>
          <a:bodyPr/>
          <a:lstStyle/>
          <a:p>
            <a:r>
              <a:rPr lang="en-US" dirty="0"/>
              <a:t>Contractual Obligation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31</a:t>
            </a:fld>
            <a:endParaRPr lang="en-US"/>
          </a:p>
        </p:txBody>
      </p:sp>
      <p:cxnSp>
        <p:nvCxnSpPr>
          <p:cNvPr id="10" name="Straight Connector 9">
            <a:extLst>
              <a:ext uri="{FF2B5EF4-FFF2-40B4-BE49-F238E27FC236}">
                <a16:creationId xmlns:a16="http://schemas.microsoft.com/office/drawing/2014/main" id="{3A5EE05E-F91F-4C46-B8DA-81FD3E594D04}"/>
              </a:ext>
            </a:extLst>
          </p:cNvPr>
          <p:cNvCxnSpPr>
            <a:cxnSpLocks/>
          </p:cNvCxnSpPr>
          <p:nvPr/>
        </p:nvCxnSpPr>
        <p:spPr>
          <a:xfrm flipV="1">
            <a:off x="217618" y="5088575"/>
            <a:ext cx="7145708" cy="1"/>
          </a:xfrm>
          <a:prstGeom prst="line">
            <a:avLst/>
          </a:prstGeom>
          <a:noFill/>
          <a:ln w="25400" cap="flat" cmpd="sng" algn="ctr">
            <a:solidFill>
              <a:srgbClr val="FF0000"/>
            </a:solidFill>
            <a:prstDash val="solid"/>
            <a:miter lim="800000"/>
          </a:ln>
          <a:effectLst/>
        </p:spPr>
      </p:cxnSp>
      <p:grpSp>
        <p:nvGrpSpPr>
          <p:cNvPr id="11" name="Group 10">
            <a:extLst>
              <a:ext uri="{FF2B5EF4-FFF2-40B4-BE49-F238E27FC236}">
                <a16:creationId xmlns:a16="http://schemas.microsoft.com/office/drawing/2014/main" id="{37849C4F-2339-43A2-B73F-4F2280EC64A0}"/>
              </a:ext>
            </a:extLst>
          </p:cNvPr>
          <p:cNvGrpSpPr/>
          <p:nvPr/>
        </p:nvGrpSpPr>
        <p:grpSpPr>
          <a:xfrm>
            <a:off x="159868" y="1767006"/>
            <a:ext cx="8919608" cy="3368624"/>
            <a:chOff x="113763" y="3573181"/>
            <a:chExt cx="8919608" cy="3368624"/>
          </a:xfrm>
        </p:grpSpPr>
        <p:sp>
          <p:nvSpPr>
            <p:cNvPr id="12" name="TextBox 11">
              <a:extLst>
                <a:ext uri="{FF2B5EF4-FFF2-40B4-BE49-F238E27FC236}">
                  <a16:creationId xmlns:a16="http://schemas.microsoft.com/office/drawing/2014/main" id="{414895E6-D45E-46D9-AEBA-38E5696CE14B}"/>
                </a:ext>
              </a:extLst>
            </p:cNvPr>
            <p:cNvSpPr txBox="1"/>
            <p:nvPr/>
          </p:nvSpPr>
          <p:spPr>
            <a:xfrm>
              <a:off x="150329" y="3573181"/>
              <a:ext cx="6198172" cy="461665"/>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QAR Responsibilities and Correlation Testing</a:t>
              </a:r>
            </a:p>
          </p:txBody>
        </p:sp>
        <p:grpSp>
          <p:nvGrpSpPr>
            <p:cNvPr id="13" name="Group 12">
              <a:extLst>
                <a:ext uri="{FF2B5EF4-FFF2-40B4-BE49-F238E27FC236}">
                  <a16:creationId xmlns:a16="http://schemas.microsoft.com/office/drawing/2014/main" id="{BEC67E9A-356E-4984-B416-AE52791EF8EB}"/>
                </a:ext>
              </a:extLst>
            </p:cNvPr>
            <p:cNvGrpSpPr/>
            <p:nvPr/>
          </p:nvGrpSpPr>
          <p:grpSpPr>
            <a:xfrm>
              <a:off x="113763" y="4079483"/>
              <a:ext cx="8919608" cy="2862322"/>
              <a:chOff x="113763" y="4079483"/>
              <a:chExt cx="8919608" cy="2862322"/>
            </a:xfrm>
          </p:grpSpPr>
          <p:sp>
            <p:nvSpPr>
              <p:cNvPr id="14" name="TextBox 13">
                <a:extLst>
                  <a:ext uri="{FF2B5EF4-FFF2-40B4-BE49-F238E27FC236}">
                    <a16:creationId xmlns:a16="http://schemas.microsoft.com/office/drawing/2014/main" id="{73426DA3-4CB7-4B05-B1D1-3FEC06A5109A}"/>
                  </a:ext>
                </a:extLst>
              </p:cNvPr>
              <p:cNvSpPr txBox="1"/>
              <p:nvPr/>
            </p:nvSpPr>
            <p:spPr>
              <a:xfrm>
                <a:off x="113763" y="4079483"/>
                <a:ext cx="8919608" cy="286232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rPr>
                  <a:t>(</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The Government QAR will cut samples from a lot at the textile component source and send them for testing to the Laboratory cited below. (The acceptability of each lot will be determined through the testing of these samples). In addition, the QAR will simultaneously cut samples from the same rolls of material and send them to the DLA Troop Support laboratory when advised by the DLA Troop Support textile technologist to do so. For end items, duplicate samples will be drawn. Source sampling procedures are detailed further in the DLA Troop Support Clothing &amp; Textiles Additional Quality Assurance Requirements dated October 2018 (formerly 4155.3, dated 03 November 1997), which is incorporated by reference.</a:t>
                </a:r>
              </a:p>
            </p:txBody>
          </p:sp>
          <p:cxnSp>
            <p:nvCxnSpPr>
              <p:cNvPr id="15" name="Straight Connector 14">
                <a:extLst>
                  <a:ext uri="{FF2B5EF4-FFF2-40B4-BE49-F238E27FC236}">
                    <a16:creationId xmlns:a16="http://schemas.microsoft.com/office/drawing/2014/main" id="{2C02C208-260C-4F1B-B7EE-1348C22B2419}"/>
                  </a:ext>
                </a:extLst>
              </p:cNvPr>
              <p:cNvCxnSpPr/>
              <p:nvPr/>
            </p:nvCxnSpPr>
            <p:spPr>
              <a:xfrm>
                <a:off x="995082" y="4452489"/>
                <a:ext cx="3530813" cy="0"/>
              </a:xfrm>
              <a:prstGeom prst="line">
                <a:avLst/>
              </a:prstGeom>
              <a:noFill/>
              <a:ln w="25400" cap="flat" cmpd="sng" algn="ctr">
                <a:solidFill>
                  <a:srgbClr val="FF0000"/>
                </a:solidFill>
                <a:prstDash val="solid"/>
                <a:miter lim="800000"/>
              </a:ln>
              <a:effectLst/>
            </p:spPr>
          </p:cxnSp>
          <p:cxnSp>
            <p:nvCxnSpPr>
              <p:cNvPr id="16" name="Straight Connector 15">
                <a:extLst>
                  <a:ext uri="{FF2B5EF4-FFF2-40B4-BE49-F238E27FC236}">
                    <a16:creationId xmlns:a16="http://schemas.microsoft.com/office/drawing/2014/main" id="{BE675867-9D3C-4087-90AF-A25BEE39FC53}"/>
                  </a:ext>
                </a:extLst>
              </p:cNvPr>
              <p:cNvCxnSpPr>
                <a:cxnSpLocks/>
              </p:cNvCxnSpPr>
              <p:nvPr/>
            </p:nvCxnSpPr>
            <p:spPr>
              <a:xfrm>
                <a:off x="5007159" y="6267513"/>
                <a:ext cx="3262964" cy="0"/>
              </a:xfrm>
              <a:prstGeom prst="line">
                <a:avLst/>
              </a:prstGeom>
              <a:noFill/>
              <a:ln w="25400" cap="flat" cmpd="sng" algn="ctr">
                <a:solidFill>
                  <a:srgbClr val="FF0000"/>
                </a:solidFill>
                <a:prstDash val="solid"/>
                <a:miter lim="800000"/>
              </a:ln>
              <a:effectLst/>
            </p:spPr>
          </p:cxnSp>
          <p:cxnSp>
            <p:nvCxnSpPr>
              <p:cNvPr id="17" name="Straight Connector 16">
                <a:extLst>
                  <a:ext uri="{FF2B5EF4-FFF2-40B4-BE49-F238E27FC236}">
                    <a16:creationId xmlns:a16="http://schemas.microsoft.com/office/drawing/2014/main" id="{5F9A56F7-0735-49A9-96F2-5BE370839222}"/>
                  </a:ext>
                </a:extLst>
              </p:cNvPr>
              <p:cNvCxnSpPr>
                <a:cxnSpLocks/>
              </p:cNvCxnSpPr>
              <p:nvPr/>
            </p:nvCxnSpPr>
            <p:spPr>
              <a:xfrm>
                <a:off x="171513" y="6560243"/>
                <a:ext cx="8445119" cy="0"/>
              </a:xfrm>
              <a:prstGeom prst="line">
                <a:avLst/>
              </a:prstGeom>
              <a:noFill/>
              <a:ln w="25400" cap="flat" cmpd="sng" algn="ctr">
                <a:solidFill>
                  <a:srgbClr val="FF0000"/>
                </a:solidFill>
                <a:prstDash val="solid"/>
                <a:miter lim="800000"/>
              </a:ln>
              <a:effectLst/>
            </p:spPr>
          </p:cxnSp>
        </p:grpSp>
      </p:grpSp>
      <p:pic>
        <p:nvPicPr>
          <p:cNvPr id="18" name="Picture 17">
            <a:extLst>
              <a:ext uri="{FF2B5EF4-FFF2-40B4-BE49-F238E27FC236}">
                <a16:creationId xmlns:a16="http://schemas.microsoft.com/office/drawing/2014/main" id="{3FC07281-DF9E-4D3C-87E8-D05FC9BF2852}"/>
              </a:ext>
            </a:extLst>
          </p:cNvPr>
          <p:cNvPicPr>
            <a:picLocks noChangeAspect="1"/>
          </p:cNvPicPr>
          <p:nvPr/>
        </p:nvPicPr>
        <p:blipFill>
          <a:blip r:embed="rId3"/>
          <a:stretch>
            <a:fillRect/>
          </a:stretch>
        </p:blipFill>
        <p:spPr>
          <a:xfrm>
            <a:off x="404660" y="1250389"/>
            <a:ext cx="8469429" cy="311090"/>
          </a:xfrm>
          <a:prstGeom prst="rect">
            <a:avLst/>
          </a:prstGeom>
        </p:spPr>
      </p:pic>
      <p:sp>
        <p:nvSpPr>
          <p:cNvPr id="19" name="TextBox 18">
            <a:extLst>
              <a:ext uri="{FF2B5EF4-FFF2-40B4-BE49-F238E27FC236}">
                <a16:creationId xmlns:a16="http://schemas.microsoft.com/office/drawing/2014/main" id="{151C8F3D-DEEF-4F85-9A6F-310ECCCCE2F2}"/>
              </a:ext>
            </a:extLst>
          </p:cNvPr>
          <p:cNvSpPr txBox="1"/>
          <p:nvPr/>
        </p:nvSpPr>
        <p:spPr>
          <a:xfrm>
            <a:off x="159868" y="5508636"/>
            <a:ext cx="8839753" cy="70788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rPr>
              <a:t>Updates to AQAR permit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rPr>
              <a:t>Supplier’s Source Sampling Representative to cut samples.</a:t>
            </a:r>
          </a:p>
        </p:txBody>
      </p:sp>
      <p:sp>
        <p:nvSpPr>
          <p:cNvPr id="20" name="Rectangle 19">
            <a:extLst>
              <a:ext uri="{FF2B5EF4-FFF2-40B4-BE49-F238E27FC236}">
                <a16:creationId xmlns:a16="http://schemas.microsoft.com/office/drawing/2014/main" id="{A960347E-A21B-4962-8442-13E556A5B6C6}"/>
              </a:ext>
            </a:extLst>
          </p:cNvPr>
          <p:cNvSpPr/>
          <p:nvPr/>
        </p:nvSpPr>
        <p:spPr>
          <a:xfrm>
            <a:off x="196434" y="5518868"/>
            <a:ext cx="8677655" cy="707885"/>
          </a:xfrm>
          <a:prstGeom prst="rect">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9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p:txBody>
          <a:bodyPr/>
          <a:lstStyle/>
          <a:p>
            <a:r>
              <a:rPr lang="en-US" dirty="0"/>
              <a:t>Contractual Obligation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32</a:t>
            </a:fld>
            <a:endParaRPr lang="en-US"/>
          </a:p>
        </p:txBody>
      </p:sp>
      <p:grpSp>
        <p:nvGrpSpPr>
          <p:cNvPr id="24" name="Group 23">
            <a:extLst>
              <a:ext uri="{FF2B5EF4-FFF2-40B4-BE49-F238E27FC236}">
                <a16:creationId xmlns:a16="http://schemas.microsoft.com/office/drawing/2014/main" id="{B90574ED-849E-4C96-BF6E-BC612A9852DD}"/>
              </a:ext>
            </a:extLst>
          </p:cNvPr>
          <p:cNvGrpSpPr/>
          <p:nvPr/>
        </p:nvGrpSpPr>
        <p:grpSpPr>
          <a:xfrm>
            <a:off x="76200" y="1171207"/>
            <a:ext cx="8915400" cy="2991355"/>
            <a:chOff x="152401" y="1010990"/>
            <a:chExt cx="8915400" cy="2991355"/>
          </a:xfrm>
        </p:grpSpPr>
        <p:sp>
          <p:nvSpPr>
            <p:cNvPr id="25" name="TextBox 24">
              <a:extLst>
                <a:ext uri="{FF2B5EF4-FFF2-40B4-BE49-F238E27FC236}">
                  <a16:creationId xmlns:a16="http://schemas.microsoft.com/office/drawing/2014/main" id="{05D9938C-F5A9-47CC-9A52-649E0A24A65A}"/>
                </a:ext>
              </a:extLst>
            </p:cNvPr>
            <p:cNvSpPr txBox="1"/>
            <p:nvPr/>
          </p:nvSpPr>
          <p:spPr>
            <a:xfrm>
              <a:off x="152401" y="1447800"/>
              <a:ext cx="8915400" cy="255454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The prime contractor will notify the DLA Troop Support textile technologist (__________ at (215) 737-____) in writing at least ten days in advance when lots are to be presented to allow Government witnessing of testing at the contractor’s laboratory. If the Government intends to witness testing, a representative from the DLA Troop Support laboratory will notify the contractor’s laboratory. In the absence of Government notification, testing should proceed as scheduled.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p:txBody>
        </p:sp>
        <p:sp>
          <p:nvSpPr>
            <p:cNvPr id="26" name="TextBox 25">
              <a:extLst>
                <a:ext uri="{FF2B5EF4-FFF2-40B4-BE49-F238E27FC236}">
                  <a16:creationId xmlns:a16="http://schemas.microsoft.com/office/drawing/2014/main" id="{9C747698-8CC5-4556-A1D2-F2741AB8C6E9}"/>
                </a:ext>
              </a:extLst>
            </p:cNvPr>
            <p:cNvSpPr txBox="1"/>
            <p:nvPr/>
          </p:nvSpPr>
          <p:spPr>
            <a:xfrm>
              <a:off x="156696" y="1010990"/>
              <a:ext cx="4357283" cy="461665"/>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Notifications – to the DLA PTC</a:t>
              </a:r>
            </a:p>
          </p:txBody>
        </p:sp>
        <p:sp>
          <p:nvSpPr>
            <p:cNvPr id="27" name="Rectangle 26">
              <a:extLst>
                <a:ext uri="{FF2B5EF4-FFF2-40B4-BE49-F238E27FC236}">
                  <a16:creationId xmlns:a16="http://schemas.microsoft.com/office/drawing/2014/main" id="{C84804CC-5637-4536-A676-6552384F3138}"/>
                </a:ext>
              </a:extLst>
            </p:cNvPr>
            <p:cNvSpPr/>
            <p:nvPr/>
          </p:nvSpPr>
          <p:spPr>
            <a:xfrm>
              <a:off x="4267200" y="1512331"/>
              <a:ext cx="4114800" cy="271151"/>
            </a:xfrm>
            <a:prstGeom prst="rect">
              <a:avLst/>
            </a:prstGeom>
            <a:noFill/>
            <a:ln w="12700" cap="flat" cmpd="sng" algn="ctr">
              <a:solidFill>
                <a:srgbClr val="FF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F5DF66ED-1007-454E-943E-5E26DAD9887E}"/>
                </a:ext>
              </a:extLst>
            </p:cNvPr>
            <p:cNvCxnSpPr/>
            <p:nvPr/>
          </p:nvCxnSpPr>
          <p:spPr>
            <a:xfrm>
              <a:off x="219752" y="3352800"/>
              <a:ext cx="6790648" cy="0"/>
            </a:xfrm>
            <a:prstGeom prst="line">
              <a:avLst/>
            </a:prstGeom>
            <a:noFill/>
            <a:ln w="25400" cap="flat" cmpd="sng" algn="ctr">
              <a:solidFill>
                <a:srgbClr val="FF0000"/>
              </a:solidFill>
              <a:prstDash val="solid"/>
              <a:miter lim="800000"/>
            </a:ln>
            <a:effectLst/>
          </p:spPr>
        </p:cxnSp>
        <p:sp>
          <p:nvSpPr>
            <p:cNvPr id="29" name="Rectangle 28">
              <a:extLst>
                <a:ext uri="{FF2B5EF4-FFF2-40B4-BE49-F238E27FC236}">
                  <a16:creationId xmlns:a16="http://schemas.microsoft.com/office/drawing/2014/main" id="{7B10C502-F54F-40EE-9DD1-BDE4B93E8A82}"/>
                </a:ext>
              </a:extLst>
            </p:cNvPr>
            <p:cNvSpPr/>
            <p:nvPr/>
          </p:nvSpPr>
          <p:spPr>
            <a:xfrm>
              <a:off x="219752" y="1783482"/>
              <a:ext cx="3360575" cy="328653"/>
            </a:xfrm>
            <a:prstGeom prst="rect">
              <a:avLst/>
            </a:prstGeom>
            <a:noFill/>
            <a:ln w="12700" cap="flat" cmpd="sng" algn="ctr">
              <a:solidFill>
                <a:srgbClr val="FF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B4B4F198-BA3F-4876-B687-59B79E8B949C}"/>
                </a:ext>
              </a:extLst>
            </p:cNvPr>
            <p:cNvCxnSpPr/>
            <p:nvPr/>
          </p:nvCxnSpPr>
          <p:spPr>
            <a:xfrm>
              <a:off x="7354262" y="2999360"/>
              <a:ext cx="1540594" cy="0"/>
            </a:xfrm>
            <a:prstGeom prst="line">
              <a:avLst/>
            </a:prstGeom>
            <a:noFill/>
            <a:ln w="25400" cap="flat" cmpd="sng" algn="ctr">
              <a:solidFill>
                <a:srgbClr val="FF0000"/>
              </a:solidFill>
              <a:prstDash val="solid"/>
              <a:miter lim="800000"/>
            </a:ln>
            <a:effectLst/>
          </p:spPr>
        </p:cxnSp>
      </p:grpSp>
      <p:grpSp>
        <p:nvGrpSpPr>
          <p:cNvPr id="31" name="Group 30">
            <a:extLst>
              <a:ext uri="{FF2B5EF4-FFF2-40B4-BE49-F238E27FC236}">
                <a16:creationId xmlns:a16="http://schemas.microsoft.com/office/drawing/2014/main" id="{CC2F76CE-C23B-4C2B-B693-CF1C6DDDB42B}"/>
              </a:ext>
            </a:extLst>
          </p:cNvPr>
          <p:cNvGrpSpPr/>
          <p:nvPr/>
        </p:nvGrpSpPr>
        <p:grpSpPr>
          <a:xfrm>
            <a:off x="76200" y="3806712"/>
            <a:ext cx="8933689" cy="2441688"/>
            <a:chOff x="152400" y="3800993"/>
            <a:chExt cx="8933689" cy="2441688"/>
          </a:xfrm>
        </p:grpSpPr>
        <p:sp>
          <p:nvSpPr>
            <p:cNvPr id="32" name="TextBox 31">
              <a:extLst>
                <a:ext uri="{FF2B5EF4-FFF2-40B4-BE49-F238E27FC236}">
                  <a16:creationId xmlns:a16="http://schemas.microsoft.com/office/drawing/2014/main" id="{B5E9A067-BC1F-4342-9FCA-C37F3E1F73CD}"/>
                </a:ext>
              </a:extLst>
            </p:cNvPr>
            <p:cNvSpPr txBox="1"/>
            <p:nvPr/>
          </p:nvSpPr>
          <p:spPr>
            <a:xfrm>
              <a:off x="152400" y="4303689"/>
              <a:ext cx="8933689" cy="1938992"/>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latin typeface="Times New Roman" panose="02020603050405020304" pitchFamily="18" charset="0"/>
                  <a:cs typeface="Times New Roman" panose="02020603050405020304" pitchFamily="18" charset="0"/>
                </a:rPr>
                <a:t>(d)  Should the contracting officer withdraw approval of the laboratory proposed by the contractor during the course of a contract, DLA Troop Support will perform the required testing for up to 30 calendar days from the date of approval withdrawal. The charge for testing will be at the DLA Troop Support laboratory’s effective cost rate on the date of testing. The contractor is responsible for securing the services of another laboratory during this period.</a:t>
              </a:r>
            </a:p>
          </p:txBody>
        </p:sp>
        <p:sp>
          <p:nvSpPr>
            <p:cNvPr id="33" name="TextBox 32">
              <a:extLst>
                <a:ext uri="{FF2B5EF4-FFF2-40B4-BE49-F238E27FC236}">
                  <a16:creationId xmlns:a16="http://schemas.microsoft.com/office/drawing/2014/main" id="{E54A669A-9970-4924-932F-2FA6FFE13AEC}"/>
                </a:ext>
              </a:extLst>
            </p:cNvPr>
            <p:cNvSpPr txBox="1"/>
            <p:nvPr/>
          </p:nvSpPr>
          <p:spPr>
            <a:xfrm>
              <a:off x="152532" y="3800993"/>
              <a:ext cx="8143448"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990000"/>
                  </a:solidFill>
                  <a:latin typeface="Times New Roman" panose="02020603050405020304" pitchFamily="18" charset="0"/>
                  <a:cs typeface="Times New Roman" panose="02020603050405020304" pitchFamily="18" charset="0"/>
                </a:rPr>
                <a:t>What if a lab cannot be approved and DLA needs the goods?</a:t>
              </a:r>
            </a:p>
          </p:txBody>
        </p:sp>
      </p:grpSp>
    </p:spTree>
    <p:extLst>
      <p:ext uri="{BB962C8B-B14F-4D97-AF65-F5344CB8AC3E}">
        <p14:creationId xmlns:p14="http://schemas.microsoft.com/office/powerpoint/2010/main" val="29707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4"/>
                                        </p:tgtEl>
                                      </p:cBhvr>
                                    </p:animEffect>
                                    <p:set>
                                      <p:cBhvr>
                                        <p:cTn id="7" dur="1" fill="hold">
                                          <p:stCondLst>
                                            <p:cond delay="249"/>
                                          </p:stCondLst>
                                        </p:cTn>
                                        <p:tgtEl>
                                          <p:spTgt spid="2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Who do notifications go to</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plain English, notifications are to go to the DLA Product Test Center – Analytical</a:t>
            </a:r>
          </a:p>
          <a:p>
            <a:r>
              <a:rPr lang="en-US" dirty="0">
                <a:latin typeface="Times New Roman" panose="02020603050405020304" pitchFamily="18" charset="0"/>
                <a:cs typeface="Times New Roman" panose="02020603050405020304" pitchFamily="18" charset="0"/>
              </a:rPr>
              <a:t>We have either textile technologists or chemists assigned to each laboratory.</a:t>
            </a:r>
          </a:p>
          <a:p>
            <a:r>
              <a:rPr lang="en-US" dirty="0">
                <a:latin typeface="Times New Roman" panose="02020603050405020304" pitchFamily="18" charset="0"/>
                <a:cs typeface="Times New Roman" panose="02020603050405020304" pitchFamily="18" charset="0"/>
              </a:rPr>
              <a:t>Send notifications to paactlab@dla.mil. </a:t>
            </a:r>
          </a:p>
          <a:p>
            <a:r>
              <a:rPr lang="en-US" dirty="0">
                <a:latin typeface="Times New Roman" panose="02020603050405020304" pitchFamily="18" charset="0"/>
                <a:cs typeface="Times New Roman" panose="02020603050405020304" pitchFamily="18" charset="0"/>
              </a:rPr>
              <a:t>We will then assign that laboratory a lab specialist to handle test reports</a:t>
            </a:r>
            <a:r>
              <a:rPr lang="en-US" dirty="0"/>
              <a:t>.</a:t>
            </a:r>
          </a:p>
          <a:p>
            <a:r>
              <a:rPr lang="en-US" dirty="0">
                <a:latin typeface="Times New Roman" panose="02020603050405020304" pitchFamily="18" charset="0"/>
                <a:cs typeface="Times New Roman" panose="02020603050405020304" pitchFamily="18" charset="0"/>
              </a:rPr>
              <a:t>Please check your contracts to make sure your test reports are being sent to the PTC-A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33</a:t>
            </a:fld>
            <a:endParaRPr lang="en-US"/>
          </a:p>
        </p:txBody>
      </p:sp>
    </p:spTree>
    <p:extLst>
      <p:ext uri="{BB962C8B-B14F-4D97-AF65-F5344CB8AC3E}">
        <p14:creationId xmlns:p14="http://schemas.microsoft.com/office/powerpoint/2010/main" val="3744592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p:txBody>
          <a:bodyPr/>
          <a:lstStyle/>
          <a:p>
            <a:r>
              <a:rPr lang="en-US" dirty="0"/>
              <a:t>Notification of Lot Presentation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34</a:t>
            </a:fld>
            <a:endParaRPr lang="en-US"/>
          </a:p>
        </p:txBody>
      </p:sp>
      <p:sp>
        <p:nvSpPr>
          <p:cNvPr id="14" name="Content Placeholder 2">
            <a:extLst>
              <a:ext uri="{FF2B5EF4-FFF2-40B4-BE49-F238E27FC236}">
                <a16:creationId xmlns:a16="http://schemas.microsoft.com/office/drawing/2014/main" id="{D23E6EDF-6572-4672-B687-DE8750197775}"/>
              </a:ext>
            </a:extLst>
          </p:cNvPr>
          <p:cNvSpPr txBox="1">
            <a:spLocks/>
          </p:cNvSpPr>
          <p:nvPr/>
        </p:nvSpPr>
        <p:spPr>
          <a:xfrm>
            <a:off x="597972" y="1188720"/>
            <a:ext cx="8229600" cy="1600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Minimum 14 calendar days before lot presentation.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 earlier than 30 calendar days before lot presentation.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Email preferred.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Notification sent to paactlab@dla.mil</a:t>
            </a:r>
          </a:p>
        </p:txBody>
      </p:sp>
      <p:pic>
        <p:nvPicPr>
          <p:cNvPr id="15" name="Picture 14" descr="A screenshot of a cell phone&#10;&#10;Description automatically generated">
            <a:extLst>
              <a:ext uri="{FF2B5EF4-FFF2-40B4-BE49-F238E27FC236}">
                <a16:creationId xmlns:a16="http://schemas.microsoft.com/office/drawing/2014/main" id="{6B87A0FB-0356-422E-BD4A-35880C6CAE60}"/>
              </a:ext>
            </a:extLst>
          </p:cNvPr>
          <p:cNvPicPr>
            <a:picLocks noChangeAspect="1"/>
          </p:cNvPicPr>
          <p:nvPr/>
        </p:nvPicPr>
        <p:blipFill rotWithShape="1">
          <a:blip r:embed="rId3">
            <a:extLst>
              <a:ext uri="{28A0092B-C50C-407E-A947-70E740481C1C}">
                <a14:useLocalDpi xmlns:a14="http://schemas.microsoft.com/office/drawing/2010/main" val="0"/>
              </a:ext>
            </a:extLst>
          </a:blip>
          <a:srcRect l="7599" t="18877" r="8226"/>
          <a:stretch/>
        </p:blipFill>
        <p:spPr>
          <a:xfrm>
            <a:off x="1690910" y="3104941"/>
            <a:ext cx="6382641" cy="3296864"/>
          </a:xfrm>
          <a:prstGeom prst="rect">
            <a:avLst/>
          </a:prstGeom>
        </p:spPr>
      </p:pic>
    </p:spTree>
    <p:extLst>
      <p:ext uri="{BB962C8B-B14F-4D97-AF65-F5344CB8AC3E}">
        <p14:creationId xmlns:p14="http://schemas.microsoft.com/office/powerpoint/2010/main" val="908257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SUNTEST:</a:t>
            </a:r>
            <a:br>
              <a:rPr lang="en-US" dirty="0"/>
            </a:br>
            <a:r>
              <a:rPr lang="en-US" dirty="0"/>
              <a:t>Source Sampling Untested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35</a:t>
            </a:fld>
            <a:endParaRPr lang="en-US"/>
          </a:p>
        </p:txBody>
      </p:sp>
      <p:grpSp>
        <p:nvGrpSpPr>
          <p:cNvPr id="6" name="Group 5">
            <a:extLst>
              <a:ext uri="{FF2B5EF4-FFF2-40B4-BE49-F238E27FC236}">
                <a16:creationId xmlns:a16="http://schemas.microsoft.com/office/drawing/2014/main" id="{E3FBA87F-8ACA-40D6-8015-9DCCEEBB9EB7}"/>
              </a:ext>
            </a:extLst>
          </p:cNvPr>
          <p:cNvGrpSpPr/>
          <p:nvPr/>
        </p:nvGrpSpPr>
        <p:grpSpPr>
          <a:xfrm>
            <a:off x="394705" y="1279184"/>
            <a:ext cx="1219200" cy="964900"/>
            <a:chOff x="424850" y="1249145"/>
            <a:chExt cx="1219200" cy="964900"/>
          </a:xfrm>
        </p:grpSpPr>
        <p:sp>
          <p:nvSpPr>
            <p:cNvPr id="7" name="Flowchart: Alternate Process 6">
              <a:extLst>
                <a:ext uri="{FF2B5EF4-FFF2-40B4-BE49-F238E27FC236}">
                  <a16:creationId xmlns:a16="http://schemas.microsoft.com/office/drawing/2014/main" id="{5C5FCA89-5E34-4775-A7C3-E50576C4CB2F}"/>
                </a:ext>
              </a:extLst>
            </p:cNvPr>
            <p:cNvSpPr/>
            <p:nvPr/>
          </p:nvSpPr>
          <p:spPr>
            <a:xfrm>
              <a:off x="424850" y="1249145"/>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8" name="TextBox 7">
              <a:extLst>
                <a:ext uri="{FF2B5EF4-FFF2-40B4-BE49-F238E27FC236}">
                  <a16:creationId xmlns:a16="http://schemas.microsoft.com/office/drawing/2014/main" id="{2BEFEE82-9674-4AFF-BA7D-EFBBE9F752C2}"/>
                </a:ext>
              </a:extLst>
            </p:cNvPr>
            <p:cNvSpPr txBox="1"/>
            <p:nvPr/>
          </p:nvSpPr>
          <p:spPr>
            <a:xfrm>
              <a:off x="446440" y="1290715"/>
              <a:ext cx="1149484" cy="923330"/>
            </a:xfrm>
            <a:prstGeom prst="rect">
              <a:avLst/>
            </a:prstGeom>
            <a:noFill/>
          </p:spPr>
          <p:txBody>
            <a:bodyPr wrap="square" rtlCol="0">
              <a:spAutoFit/>
            </a:bodyPr>
            <a:lstStyle/>
            <a:p>
              <a:pPr algn="ctr" defTabSz="914400">
                <a:defRPr/>
              </a:pPr>
              <a:r>
                <a:rPr lang="en-US" kern="0" dirty="0">
                  <a:solidFill>
                    <a:prstClr val="black"/>
                  </a:solidFill>
                  <a:latin typeface="Calibri"/>
                </a:rPr>
                <a:t>SSSR</a:t>
              </a:r>
            </a:p>
            <a:p>
              <a:pPr algn="ctr" defTabSz="914400">
                <a:defRPr/>
              </a:pPr>
              <a:r>
                <a:rPr lang="en-US" kern="0" dirty="0">
                  <a:solidFill>
                    <a:prstClr val="black"/>
                  </a:solidFill>
                  <a:latin typeface="Calibri"/>
                </a:rPr>
                <a:t>selects samples </a:t>
              </a:r>
            </a:p>
          </p:txBody>
        </p:sp>
      </p:grpSp>
      <p:grpSp>
        <p:nvGrpSpPr>
          <p:cNvPr id="9" name="Group 8">
            <a:extLst>
              <a:ext uri="{FF2B5EF4-FFF2-40B4-BE49-F238E27FC236}">
                <a16:creationId xmlns:a16="http://schemas.microsoft.com/office/drawing/2014/main" id="{29120755-E048-4971-950B-3DE0EFDC1F8B}"/>
              </a:ext>
            </a:extLst>
          </p:cNvPr>
          <p:cNvGrpSpPr/>
          <p:nvPr/>
        </p:nvGrpSpPr>
        <p:grpSpPr>
          <a:xfrm>
            <a:off x="1613905" y="1282767"/>
            <a:ext cx="2232189" cy="969264"/>
            <a:chOff x="1613905" y="1252728"/>
            <a:chExt cx="2232189" cy="969264"/>
          </a:xfrm>
        </p:grpSpPr>
        <p:cxnSp>
          <p:nvCxnSpPr>
            <p:cNvPr id="10" name="Straight Arrow Connector 9">
              <a:extLst>
                <a:ext uri="{FF2B5EF4-FFF2-40B4-BE49-F238E27FC236}">
                  <a16:creationId xmlns:a16="http://schemas.microsoft.com/office/drawing/2014/main" id="{5EFA663C-E68B-4C64-A813-025936896FDE}"/>
                </a:ext>
              </a:extLst>
            </p:cNvPr>
            <p:cNvCxnSpPr>
              <a:cxnSpLocks/>
              <a:stCxn id="7" idx="3"/>
              <a:endCxn id="11" idx="1"/>
            </p:cNvCxnSpPr>
            <p:nvPr/>
          </p:nvCxnSpPr>
          <p:spPr>
            <a:xfrm>
              <a:off x="1613905" y="1731595"/>
              <a:ext cx="635233" cy="5765"/>
            </a:xfrm>
            <a:prstGeom prst="straightConnector1">
              <a:avLst/>
            </a:prstGeom>
            <a:noFill/>
            <a:ln w="25400" cap="flat" cmpd="sng" algn="ctr">
              <a:solidFill>
                <a:sysClr val="windowText" lastClr="000000"/>
              </a:solidFill>
              <a:prstDash val="solid"/>
              <a:tailEnd type="arrow"/>
            </a:ln>
            <a:effectLst/>
          </p:spPr>
        </p:cxnSp>
        <p:sp>
          <p:nvSpPr>
            <p:cNvPr id="11" name="Flowchart: Alternate Process 10">
              <a:extLst>
                <a:ext uri="{FF2B5EF4-FFF2-40B4-BE49-F238E27FC236}">
                  <a16:creationId xmlns:a16="http://schemas.microsoft.com/office/drawing/2014/main" id="{CC2003A8-82F5-42FC-AB1C-00D02D5BA866}"/>
                </a:ext>
              </a:extLst>
            </p:cNvPr>
            <p:cNvSpPr/>
            <p:nvPr/>
          </p:nvSpPr>
          <p:spPr>
            <a:xfrm>
              <a:off x="2249138" y="1252728"/>
              <a:ext cx="1596956" cy="969264"/>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2" name="TextBox 11">
              <a:extLst>
                <a:ext uri="{FF2B5EF4-FFF2-40B4-BE49-F238E27FC236}">
                  <a16:creationId xmlns:a16="http://schemas.microsoft.com/office/drawing/2014/main" id="{18FDDB3B-EADA-4401-BEA2-C3F446CD21E7}"/>
                </a:ext>
              </a:extLst>
            </p:cNvPr>
            <p:cNvSpPr txBox="1"/>
            <p:nvPr/>
          </p:nvSpPr>
          <p:spPr>
            <a:xfrm>
              <a:off x="2325338" y="1283728"/>
              <a:ext cx="1444556" cy="923330"/>
            </a:xfrm>
            <a:prstGeom prst="rect">
              <a:avLst/>
            </a:prstGeom>
            <a:noFill/>
          </p:spPr>
          <p:txBody>
            <a:bodyPr wrap="square" rtlCol="0">
              <a:spAutoFit/>
            </a:bodyPr>
            <a:lstStyle/>
            <a:p>
              <a:pPr algn="ctr" defTabSz="914400">
                <a:defRPr/>
              </a:pPr>
              <a:r>
                <a:rPr lang="en-US" kern="0" dirty="0">
                  <a:solidFill>
                    <a:prstClr val="black"/>
                  </a:solidFill>
                  <a:latin typeface="Calibri"/>
                </a:rPr>
                <a:t>SSSR signs and dates DD1222</a:t>
              </a:r>
            </a:p>
          </p:txBody>
        </p:sp>
      </p:grpSp>
      <p:grpSp>
        <p:nvGrpSpPr>
          <p:cNvPr id="13" name="Group 12">
            <a:extLst>
              <a:ext uri="{FF2B5EF4-FFF2-40B4-BE49-F238E27FC236}">
                <a16:creationId xmlns:a16="http://schemas.microsoft.com/office/drawing/2014/main" id="{4BAA6BD9-93C8-419E-A633-E67AF6E1EF2A}"/>
              </a:ext>
            </a:extLst>
          </p:cNvPr>
          <p:cNvGrpSpPr/>
          <p:nvPr/>
        </p:nvGrpSpPr>
        <p:grpSpPr>
          <a:xfrm>
            <a:off x="3815949" y="1426763"/>
            <a:ext cx="1678406" cy="664935"/>
            <a:chOff x="3846094" y="1396724"/>
            <a:chExt cx="1678406" cy="664935"/>
          </a:xfrm>
        </p:grpSpPr>
        <p:cxnSp>
          <p:nvCxnSpPr>
            <p:cNvPr id="16" name="Straight Arrow Connector 15">
              <a:extLst>
                <a:ext uri="{FF2B5EF4-FFF2-40B4-BE49-F238E27FC236}">
                  <a16:creationId xmlns:a16="http://schemas.microsoft.com/office/drawing/2014/main" id="{5982A9BF-ACB5-4D0A-A04C-1F091725DC43}"/>
                </a:ext>
              </a:extLst>
            </p:cNvPr>
            <p:cNvCxnSpPr/>
            <p:nvPr/>
          </p:nvCxnSpPr>
          <p:spPr>
            <a:xfrm>
              <a:off x="3846094" y="1785113"/>
              <a:ext cx="419100" cy="349"/>
            </a:xfrm>
            <a:prstGeom prst="straightConnector1">
              <a:avLst/>
            </a:prstGeom>
            <a:noFill/>
            <a:ln w="25400" cap="flat" cmpd="sng" algn="ctr">
              <a:solidFill>
                <a:sysClr val="windowText" lastClr="000000"/>
              </a:solidFill>
              <a:prstDash val="solid"/>
              <a:tailEnd type="arrow"/>
            </a:ln>
            <a:effectLst/>
          </p:spPr>
        </p:cxnSp>
        <p:sp>
          <p:nvSpPr>
            <p:cNvPr id="17" name="Flowchart: Alternate Process 16">
              <a:extLst>
                <a:ext uri="{FF2B5EF4-FFF2-40B4-BE49-F238E27FC236}">
                  <a16:creationId xmlns:a16="http://schemas.microsoft.com/office/drawing/2014/main" id="{00499868-12B5-4626-8BCB-DD220713F2F2}"/>
                </a:ext>
              </a:extLst>
            </p:cNvPr>
            <p:cNvSpPr/>
            <p:nvPr/>
          </p:nvSpPr>
          <p:spPr>
            <a:xfrm>
              <a:off x="4256820" y="1396724"/>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8" name="TextBox 17">
              <a:extLst>
                <a:ext uri="{FF2B5EF4-FFF2-40B4-BE49-F238E27FC236}">
                  <a16:creationId xmlns:a16="http://schemas.microsoft.com/office/drawing/2014/main" id="{A7B9713E-D0BF-472A-BD69-8369E01DA27E}"/>
                </a:ext>
              </a:extLst>
            </p:cNvPr>
            <p:cNvSpPr txBox="1"/>
            <p:nvPr/>
          </p:nvSpPr>
          <p:spPr>
            <a:xfrm>
              <a:off x="4256820" y="1415328"/>
              <a:ext cx="1251637" cy="646331"/>
            </a:xfrm>
            <a:prstGeom prst="rect">
              <a:avLst/>
            </a:prstGeom>
            <a:noFill/>
          </p:spPr>
          <p:txBody>
            <a:bodyPr wrap="square" rtlCol="0">
              <a:spAutoFit/>
            </a:bodyPr>
            <a:lstStyle/>
            <a:p>
              <a:pPr algn="ctr" defTabSz="914400">
                <a:defRPr/>
              </a:pPr>
              <a:r>
                <a:rPr lang="en-US" kern="0" dirty="0">
                  <a:solidFill>
                    <a:prstClr val="black"/>
                  </a:solidFill>
                  <a:latin typeface="Calibri"/>
                </a:rPr>
                <a:t>Testing complete</a:t>
              </a:r>
            </a:p>
          </p:txBody>
        </p:sp>
      </p:grpSp>
      <p:grpSp>
        <p:nvGrpSpPr>
          <p:cNvPr id="19" name="Group 18">
            <a:extLst>
              <a:ext uri="{FF2B5EF4-FFF2-40B4-BE49-F238E27FC236}">
                <a16:creationId xmlns:a16="http://schemas.microsoft.com/office/drawing/2014/main" id="{69FCEACB-77CF-4B06-83AB-355BAA0E8142}"/>
              </a:ext>
            </a:extLst>
          </p:cNvPr>
          <p:cNvGrpSpPr/>
          <p:nvPr/>
        </p:nvGrpSpPr>
        <p:grpSpPr>
          <a:xfrm>
            <a:off x="5494355" y="1297390"/>
            <a:ext cx="2705101" cy="923330"/>
            <a:chOff x="5524500" y="1267351"/>
            <a:chExt cx="2705101" cy="923330"/>
          </a:xfrm>
        </p:grpSpPr>
        <p:sp>
          <p:nvSpPr>
            <p:cNvPr id="20" name="Flowchart: Alternate Process 19">
              <a:extLst>
                <a:ext uri="{FF2B5EF4-FFF2-40B4-BE49-F238E27FC236}">
                  <a16:creationId xmlns:a16="http://schemas.microsoft.com/office/drawing/2014/main" id="{AF6237D1-F39F-4670-BC40-AA828D4A4690}"/>
                </a:ext>
              </a:extLst>
            </p:cNvPr>
            <p:cNvSpPr/>
            <p:nvPr/>
          </p:nvSpPr>
          <p:spPr>
            <a:xfrm>
              <a:off x="5963269" y="1267351"/>
              <a:ext cx="2266332"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21" name="TextBox 20">
              <a:extLst>
                <a:ext uri="{FF2B5EF4-FFF2-40B4-BE49-F238E27FC236}">
                  <a16:creationId xmlns:a16="http://schemas.microsoft.com/office/drawing/2014/main" id="{F6B7972A-8E3C-4DC8-AC7B-C4F0D58C715C}"/>
                </a:ext>
              </a:extLst>
            </p:cNvPr>
            <p:cNvSpPr txBox="1"/>
            <p:nvPr/>
          </p:nvSpPr>
          <p:spPr>
            <a:xfrm>
              <a:off x="6039468" y="1267351"/>
              <a:ext cx="2190132" cy="923330"/>
            </a:xfrm>
            <a:prstGeom prst="rect">
              <a:avLst/>
            </a:prstGeom>
            <a:noFill/>
          </p:spPr>
          <p:txBody>
            <a:bodyPr wrap="square" rtlCol="0">
              <a:spAutoFit/>
            </a:bodyPr>
            <a:lstStyle/>
            <a:p>
              <a:pPr algn="ctr" defTabSz="914400">
                <a:defRPr/>
              </a:pPr>
              <a:r>
                <a:rPr lang="en-US" kern="0" dirty="0">
                  <a:solidFill>
                    <a:prstClr val="black"/>
                  </a:solidFill>
                  <a:latin typeface="Calibri"/>
                </a:rPr>
                <a:t>Within 90 days the test report is sent to the DLA PTC</a:t>
              </a:r>
            </a:p>
          </p:txBody>
        </p:sp>
        <p:cxnSp>
          <p:nvCxnSpPr>
            <p:cNvPr id="22" name="Straight Arrow Connector 21">
              <a:extLst>
                <a:ext uri="{FF2B5EF4-FFF2-40B4-BE49-F238E27FC236}">
                  <a16:creationId xmlns:a16="http://schemas.microsoft.com/office/drawing/2014/main" id="{EAB1A13D-2061-4647-8744-282772387E85}"/>
                </a:ext>
              </a:extLst>
            </p:cNvPr>
            <p:cNvCxnSpPr/>
            <p:nvPr/>
          </p:nvCxnSpPr>
          <p:spPr>
            <a:xfrm>
              <a:off x="5524500" y="1729016"/>
              <a:ext cx="419100" cy="349"/>
            </a:xfrm>
            <a:prstGeom prst="straightConnector1">
              <a:avLst/>
            </a:prstGeom>
            <a:noFill/>
            <a:ln w="25400" cap="flat" cmpd="sng" algn="ctr">
              <a:solidFill>
                <a:sysClr val="windowText" lastClr="000000"/>
              </a:solidFill>
              <a:prstDash val="solid"/>
              <a:tailEnd type="arrow"/>
            </a:ln>
            <a:effectLst/>
          </p:spPr>
        </p:cxnSp>
      </p:grpSp>
      <p:grpSp>
        <p:nvGrpSpPr>
          <p:cNvPr id="23" name="Group 22">
            <a:extLst>
              <a:ext uri="{FF2B5EF4-FFF2-40B4-BE49-F238E27FC236}">
                <a16:creationId xmlns:a16="http://schemas.microsoft.com/office/drawing/2014/main" id="{12775D96-7D43-4FDF-867A-D082E0B0E3CB}"/>
              </a:ext>
            </a:extLst>
          </p:cNvPr>
          <p:cNvGrpSpPr/>
          <p:nvPr/>
        </p:nvGrpSpPr>
        <p:grpSpPr>
          <a:xfrm>
            <a:off x="6183485" y="2244084"/>
            <a:ext cx="1765609" cy="1347758"/>
            <a:chOff x="6213630" y="2214045"/>
            <a:chExt cx="1765609" cy="1347758"/>
          </a:xfrm>
        </p:grpSpPr>
        <p:sp>
          <p:nvSpPr>
            <p:cNvPr id="24" name="TextBox 23">
              <a:extLst>
                <a:ext uri="{FF2B5EF4-FFF2-40B4-BE49-F238E27FC236}">
                  <a16:creationId xmlns:a16="http://schemas.microsoft.com/office/drawing/2014/main" id="{5171B525-C011-4DE9-839F-3A590E003C03}"/>
                </a:ext>
              </a:extLst>
            </p:cNvPr>
            <p:cNvSpPr txBox="1"/>
            <p:nvPr/>
          </p:nvSpPr>
          <p:spPr>
            <a:xfrm>
              <a:off x="6213630" y="2915471"/>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PTC evaluates test report</a:t>
              </a:r>
            </a:p>
          </p:txBody>
        </p:sp>
        <p:grpSp>
          <p:nvGrpSpPr>
            <p:cNvPr id="25" name="Group 24">
              <a:extLst>
                <a:ext uri="{FF2B5EF4-FFF2-40B4-BE49-F238E27FC236}">
                  <a16:creationId xmlns:a16="http://schemas.microsoft.com/office/drawing/2014/main" id="{67A0335B-EAD7-40D5-866E-FFEFC70A6FF5}"/>
                </a:ext>
              </a:extLst>
            </p:cNvPr>
            <p:cNvGrpSpPr/>
            <p:nvPr/>
          </p:nvGrpSpPr>
          <p:grpSpPr>
            <a:xfrm>
              <a:off x="6400800" y="2214045"/>
              <a:ext cx="1371600" cy="1347758"/>
              <a:chOff x="6400800" y="2214045"/>
              <a:chExt cx="1371600" cy="1347758"/>
            </a:xfrm>
          </p:grpSpPr>
          <p:cxnSp>
            <p:nvCxnSpPr>
              <p:cNvPr id="26" name="Straight Arrow Connector 25">
                <a:extLst>
                  <a:ext uri="{FF2B5EF4-FFF2-40B4-BE49-F238E27FC236}">
                    <a16:creationId xmlns:a16="http://schemas.microsoft.com/office/drawing/2014/main" id="{455DE3D0-A2C3-4F52-9518-013E49E937F2}"/>
                  </a:ext>
                </a:extLst>
              </p:cNvPr>
              <p:cNvCxnSpPr/>
              <p:nvPr/>
            </p:nvCxnSpPr>
            <p:spPr>
              <a:xfrm>
                <a:off x="7096435" y="2214045"/>
                <a:ext cx="0" cy="533400"/>
              </a:xfrm>
              <a:prstGeom prst="straightConnector1">
                <a:avLst/>
              </a:prstGeom>
              <a:noFill/>
              <a:ln w="25400" cap="flat" cmpd="sng" algn="ctr">
                <a:solidFill>
                  <a:sysClr val="windowText" lastClr="000000"/>
                </a:solidFill>
                <a:prstDash val="solid"/>
                <a:tailEnd type="arrow"/>
              </a:ln>
              <a:effectLst/>
            </p:spPr>
          </p:cxnSp>
          <p:sp>
            <p:nvSpPr>
              <p:cNvPr id="27" name="Flowchart: Alternate Process 26">
                <a:extLst>
                  <a:ext uri="{FF2B5EF4-FFF2-40B4-BE49-F238E27FC236}">
                    <a16:creationId xmlns:a16="http://schemas.microsoft.com/office/drawing/2014/main" id="{0633707C-9889-486D-972A-478776B31D33}"/>
                  </a:ext>
                </a:extLst>
              </p:cNvPr>
              <p:cNvSpPr/>
              <p:nvPr/>
            </p:nvSpPr>
            <p:spPr>
              <a:xfrm>
                <a:off x="6400800" y="2895601"/>
                <a:ext cx="1371600"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grpSp>
      </p:grpSp>
      <p:grpSp>
        <p:nvGrpSpPr>
          <p:cNvPr id="28" name="Group 27">
            <a:extLst>
              <a:ext uri="{FF2B5EF4-FFF2-40B4-BE49-F238E27FC236}">
                <a16:creationId xmlns:a16="http://schemas.microsoft.com/office/drawing/2014/main" id="{1617581B-52E2-4E42-A51D-FD12BF59B20E}"/>
              </a:ext>
            </a:extLst>
          </p:cNvPr>
          <p:cNvGrpSpPr/>
          <p:nvPr/>
        </p:nvGrpSpPr>
        <p:grpSpPr>
          <a:xfrm>
            <a:off x="5742031" y="4941200"/>
            <a:ext cx="2552269" cy="1039994"/>
            <a:chOff x="5772176" y="4911161"/>
            <a:chExt cx="2552269" cy="1355372"/>
          </a:xfrm>
        </p:grpSpPr>
        <p:cxnSp>
          <p:nvCxnSpPr>
            <p:cNvPr id="29" name="Straight Arrow Connector 28">
              <a:extLst>
                <a:ext uri="{FF2B5EF4-FFF2-40B4-BE49-F238E27FC236}">
                  <a16:creationId xmlns:a16="http://schemas.microsoft.com/office/drawing/2014/main" id="{9F822F88-C12D-4CE8-B17C-B4E8E7512002}"/>
                </a:ext>
              </a:extLst>
            </p:cNvPr>
            <p:cNvCxnSpPr/>
            <p:nvPr/>
          </p:nvCxnSpPr>
          <p:spPr>
            <a:xfrm>
              <a:off x="7083360" y="4911161"/>
              <a:ext cx="1" cy="368286"/>
            </a:xfrm>
            <a:prstGeom prst="straightConnector1">
              <a:avLst/>
            </a:prstGeom>
            <a:noFill/>
            <a:ln w="25400" cap="flat" cmpd="sng" algn="ctr">
              <a:solidFill>
                <a:sysClr val="windowText" lastClr="000000"/>
              </a:solidFill>
              <a:prstDash val="solid"/>
              <a:tailEnd type="arrow"/>
            </a:ln>
            <a:effectLst/>
          </p:spPr>
        </p:cxnSp>
        <p:sp>
          <p:nvSpPr>
            <p:cNvPr id="30" name="TextBox 29">
              <a:extLst>
                <a:ext uri="{FF2B5EF4-FFF2-40B4-BE49-F238E27FC236}">
                  <a16:creationId xmlns:a16="http://schemas.microsoft.com/office/drawing/2014/main" id="{6E57AB62-5AF9-456F-9D1D-E21D298C4BFC}"/>
                </a:ext>
              </a:extLst>
            </p:cNvPr>
            <p:cNvSpPr txBox="1"/>
            <p:nvPr/>
          </p:nvSpPr>
          <p:spPr>
            <a:xfrm>
              <a:off x="5772176" y="5394457"/>
              <a:ext cx="2552268" cy="842331"/>
            </a:xfrm>
            <a:prstGeom prst="rect">
              <a:avLst/>
            </a:prstGeom>
            <a:noFill/>
          </p:spPr>
          <p:txBody>
            <a:bodyPr wrap="square" rtlCol="0">
              <a:spAutoFit/>
            </a:bodyPr>
            <a:lstStyle/>
            <a:p>
              <a:pPr algn="ctr" defTabSz="914400">
                <a:defRPr/>
              </a:pPr>
              <a:r>
                <a:rPr lang="en-US" kern="0" dirty="0">
                  <a:solidFill>
                    <a:prstClr val="black"/>
                  </a:solidFill>
                  <a:latin typeface="Calibri"/>
                </a:rPr>
                <a:t>Failing report + </a:t>
              </a:r>
            </a:p>
            <a:p>
              <a:pPr algn="ctr" defTabSz="914400">
                <a:defRPr/>
              </a:pPr>
              <a:r>
                <a:rPr lang="en-US" kern="0" dirty="0">
                  <a:solidFill>
                    <a:prstClr val="black"/>
                  </a:solidFill>
                  <a:latin typeface="Calibri"/>
                </a:rPr>
                <a:t>DL6004 to C&amp;T</a:t>
              </a:r>
            </a:p>
          </p:txBody>
        </p:sp>
        <p:sp>
          <p:nvSpPr>
            <p:cNvPr id="31" name="Flowchart: Alternate Process 30">
              <a:extLst>
                <a:ext uri="{FF2B5EF4-FFF2-40B4-BE49-F238E27FC236}">
                  <a16:creationId xmlns:a16="http://schemas.microsoft.com/office/drawing/2014/main" id="{E651DBCE-916E-4C89-95B2-D1C62C429D1F}"/>
                </a:ext>
              </a:extLst>
            </p:cNvPr>
            <p:cNvSpPr/>
            <p:nvPr/>
          </p:nvSpPr>
          <p:spPr>
            <a:xfrm>
              <a:off x="5780193" y="5323332"/>
              <a:ext cx="2544252" cy="943201"/>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grpSp>
      <p:grpSp>
        <p:nvGrpSpPr>
          <p:cNvPr id="32" name="Group 31">
            <a:extLst>
              <a:ext uri="{FF2B5EF4-FFF2-40B4-BE49-F238E27FC236}">
                <a16:creationId xmlns:a16="http://schemas.microsoft.com/office/drawing/2014/main" id="{98C82BB4-568D-4E04-B74B-2E176E8B17DD}"/>
              </a:ext>
            </a:extLst>
          </p:cNvPr>
          <p:cNvGrpSpPr/>
          <p:nvPr/>
        </p:nvGrpSpPr>
        <p:grpSpPr>
          <a:xfrm>
            <a:off x="6261894" y="3687639"/>
            <a:ext cx="1547842" cy="1253833"/>
            <a:chOff x="6292039" y="3657600"/>
            <a:chExt cx="1547842" cy="1253833"/>
          </a:xfrm>
        </p:grpSpPr>
        <p:cxnSp>
          <p:nvCxnSpPr>
            <p:cNvPr id="33" name="Straight Arrow Connector 32">
              <a:extLst>
                <a:ext uri="{FF2B5EF4-FFF2-40B4-BE49-F238E27FC236}">
                  <a16:creationId xmlns:a16="http://schemas.microsoft.com/office/drawing/2014/main" id="{F765E09E-5223-4051-9E8F-3A7476909253}"/>
                </a:ext>
              </a:extLst>
            </p:cNvPr>
            <p:cNvCxnSpPr/>
            <p:nvPr/>
          </p:nvCxnSpPr>
          <p:spPr>
            <a:xfrm>
              <a:off x="7052319" y="3657600"/>
              <a:ext cx="0" cy="533400"/>
            </a:xfrm>
            <a:prstGeom prst="straightConnector1">
              <a:avLst/>
            </a:prstGeom>
            <a:noFill/>
            <a:ln w="25400" cap="flat" cmpd="sng" algn="ctr">
              <a:solidFill>
                <a:sysClr val="windowText" lastClr="000000"/>
              </a:solidFill>
              <a:prstDash val="solid"/>
              <a:tailEnd type="arrow"/>
            </a:ln>
            <a:effectLst/>
          </p:spPr>
        </p:cxnSp>
        <p:sp>
          <p:nvSpPr>
            <p:cNvPr id="34" name="Flowchart: Alternate Process 33">
              <a:extLst>
                <a:ext uri="{FF2B5EF4-FFF2-40B4-BE49-F238E27FC236}">
                  <a16:creationId xmlns:a16="http://schemas.microsoft.com/office/drawing/2014/main" id="{26069780-9952-4523-87E7-9CBD4551274C}"/>
                </a:ext>
              </a:extLst>
            </p:cNvPr>
            <p:cNvSpPr/>
            <p:nvPr/>
          </p:nvSpPr>
          <p:spPr>
            <a:xfrm>
              <a:off x="6324590" y="4240580"/>
              <a:ext cx="1447440" cy="670853"/>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35" name="TextBox 34">
              <a:extLst>
                <a:ext uri="{FF2B5EF4-FFF2-40B4-BE49-F238E27FC236}">
                  <a16:creationId xmlns:a16="http://schemas.microsoft.com/office/drawing/2014/main" id="{B7098640-86E2-4A4D-BC3C-BC6E38C010F9}"/>
                </a:ext>
              </a:extLst>
            </p:cNvPr>
            <p:cNvSpPr txBox="1"/>
            <p:nvPr/>
          </p:nvSpPr>
          <p:spPr>
            <a:xfrm>
              <a:off x="6292039" y="4238786"/>
              <a:ext cx="1547842" cy="646331"/>
            </a:xfrm>
            <a:prstGeom prst="rect">
              <a:avLst/>
            </a:prstGeom>
            <a:noFill/>
          </p:spPr>
          <p:txBody>
            <a:bodyPr wrap="square" rtlCol="0">
              <a:spAutoFit/>
            </a:bodyPr>
            <a:lstStyle/>
            <a:p>
              <a:pPr algn="ctr" defTabSz="914400">
                <a:defRPr/>
              </a:pPr>
              <a:r>
                <a:rPr lang="en-US" kern="0" dirty="0">
                  <a:solidFill>
                    <a:prstClr val="black"/>
                  </a:solidFill>
                  <a:latin typeface="Calibri"/>
                </a:rPr>
                <a:t>PTC generates DL6004</a:t>
              </a:r>
            </a:p>
          </p:txBody>
        </p:sp>
        <p:sp>
          <p:nvSpPr>
            <p:cNvPr id="36" name="TextBox 35">
              <a:extLst>
                <a:ext uri="{FF2B5EF4-FFF2-40B4-BE49-F238E27FC236}">
                  <a16:creationId xmlns:a16="http://schemas.microsoft.com/office/drawing/2014/main" id="{8F9EA255-079E-49D2-ACB8-658B8B45BE60}"/>
                </a:ext>
              </a:extLst>
            </p:cNvPr>
            <p:cNvSpPr txBox="1"/>
            <p:nvPr/>
          </p:nvSpPr>
          <p:spPr>
            <a:xfrm>
              <a:off x="7086600" y="3657600"/>
              <a:ext cx="575542" cy="369332"/>
            </a:xfrm>
            <a:prstGeom prst="rect">
              <a:avLst/>
            </a:prstGeom>
            <a:noFill/>
          </p:spPr>
          <p:txBody>
            <a:bodyPr wrap="none" rtlCol="0">
              <a:spAutoFit/>
            </a:bodyPr>
            <a:lstStyle/>
            <a:p>
              <a:pPr defTabSz="914400">
                <a:defRPr/>
              </a:pPr>
              <a:r>
                <a:rPr lang="en-US" b="1" kern="0" dirty="0">
                  <a:solidFill>
                    <a:prstClr val="black"/>
                  </a:solidFill>
                  <a:latin typeface="Calibri"/>
                </a:rPr>
                <a:t>FAIL</a:t>
              </a:r>
            </a:p>
          </p:txBody>
        </p:sp>
      </p:grpSp>
      <p:grpSp>
        <p:nvGrpSpPr>
          <p:cNvPr id="37" name="Group 36">
            <a:extLst>
              <a:ext uri="{FF2B5EF4-FFF2-40B4-BE49-F238E27FC236}">
                <a16:creationId xmlns:a16="http://schemas.microsoft.com/office/drawing/2014/main" id="{5440D121-F9BB-4AA2-A4B6-C0D2D956DFBC}"/>
              </a:ext>
            </a:extLst>
          </p:cNvPr>
          <p:cNvGrpSpPr/>
          <p:nvPr/>
        </p:nvGrpSpPr>
        <p:grpSpPr>
          <a:xfrm>
            <a:off x="680205" y="2825331"/>
            <a:ext cx="5614250" cy="2277842"/>
            <a:chOff x="710350" y="2795292"/>
            <a:chExt cx="5614250" cy="2277842"/>
          </a:xfrm>
        </p:grpSpPr>
        <p:cxnSp>
          <p:nvCxnSpPr>
            <p:cNvPr id="38" name="Straight Arrow Connector 37">
              <a:extLst>
                <a:ext uri="{FF2B5EF4-FFF2-40B4-BE49-F238E27FC236}">
                  <a16:creationId xmlns:a16="http://schemas.microsoft.com/office/drawing/2014/main" id="{E013A430-72E9-4CBA-9D27-6866730F54A3}"/>
                </a:ext>
              </a:extLst>
            </p:cNvPr>
            <p:cNvCxnSpPr/>
            <p:nvPr/>
          </p:nvCxnSpPr>
          <p:spPr>
            <a:xfrm flipH="1" flipV="1">
              <a:off x="5648956" y="3224735"/>
              <a:ext cx="628626" cy="1"/>
            </a:xfrm>
            <a:prstGeom prst="straightConnector1">
              <a:avLst/>
            </a:prstGeom>
            <a:noFill/>
            <a:ln w="25400" cap="flat" cmpd="sng" algn="ctr">
              <a:solidFill>
                <a:sysClr val="windowText" lastClr="000000"/>
              </a:solidFill>
              <a:prstDash val="solid"/>
              <a:tailEnd type="arrow"/>
            </a:ln>
            <a:effectLst/>
          </p:spPr>
        </p:cxnSp>
        <p:sp>
          <p:nvSpPr>
            <p:cNvPr id="39" name="TextBox 38">
              <a:extLst>
                <a:ext uri="{FF2B5EF4-FFF2-40B4-BE49-F238E27FC236}">
                  <a16:creationId xmlns:a16="http://schemas.microsoft.com/office/drawing/2014/main" id="{3CED4746-A3A0-418C-8B73-80D57F6B3FBE}"/>
                </a:ext>
              </a:extLst>
            </p:cNvPr>
            <p:cNvSpPr txBox="1"/>
            <p:nvPr/>
          </p:nvSpPr>
          <p:spPr>
            <a:xfrm>
              <a:off x="2915571" y="3050489"/>
              <a:ext cx="2552268" cy="646331"/>
            </a:xfrm>
            <a:prstGeom prst="rect">
              <a:avLst/>
            </a:prstGeom>
            <a:noFill/>
          </p:spPr>
          <p:txBody>
            <a:bodyPr wrap="square" rtlCol="0">
              <a:spAutoFit/>
            </a:bodyPr>
            <a:lstStyle/>
            <a:p>
              <a:pPr algn="ctr" defTabSz="914400">
                <a:defRPr/>
              </a:pPr>
              <a:r>
                <a:rPr lang="en-US" kern="0" dirty="0">
                  <a:solidFill>
                    <a:prstClr val="black"/>
                  </a:solidFill>
                  <a:latin typeface="Calibri"/>
                </a:rPr>
                <a:t>Passing report + DD1222</a:t>
              </a:r>
            </a:p>
            <a:p>
              <a:pPr algn="ctr" defTabSz="914400">
                <a:defRPr/>
              </a:pPr>
              <a:r>
                <a:rPr lang="en-US" kern="0" dirty="0">
                  <a:solidFill>
                    <a:prstClr val="black"/>
                  </a:solidFill>
                  <a:latin typeface="Calibri"/>
                </a:rPr>
                <a:t> filed on J: drive</a:t>
              </a:r>
            </a:p>
          </p:txBody>
        </p:sp>
        <p:sp>
          <p:nvSpPr>
            <p:cNvPr id="40" name="Flowchart: Alternate Process 39">
              <a:extLst>
                <a:ext uri="{FF2B5EF4-FFF2-40B4-BE49-F238E27FC236}">
                  <a16:creationId xmlns:a16="http://schemas.microsoft.com/office/drawing/2014/main" id="{8F597058-0132-45D9-B65A-348831DCAF44}"/>
                </a:ext>
              </a:extLst>
            </p:cNvPr>
            <p:cNvSpPr/>
            <p:nvPr/>
          </p:nvSpPr>
          <p:spPr>
            <a:xfrm>
              <a:off x="2923588" y="3030619"/>
              <a:ext cx="2544252" cy="715456"/>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41" name="TextBox 40">
              <a:extLst>
                <a:ext uri="{FF2B5EF4-FFF2-40B4-BE49-F238E27FC236}">
                  <a16:creationId xmlns:a16="http://schemas.microsoft.com/office/drawing/2014/main" id="{0750E18B-256E-4BF9-9024-496288F3E07E}"/>
                </a:ext>
              </a:extLst>
            </p:cNvPr>
            <p:cNvSpPr txBox="1"/>
            <p:nvPr/>
          </p:nvSpPr>
          <p:spPr>
            <a:xfrm>
              <a:off x="5674678" y="2795292"/>
              <a:ext cx="649922" cy="369332"/>
            </a:xfrm>
            <a:prstGeom prst="rect">
              <a:avLst/>
            </a:prstGeom>
            <a:noFill/>
          </p:spPr>
          <p:txBody>
            <a:bodyPr wrap="none" rtlCol="0">
              <a:spAutoFit/>
            </a:bodyPr>
            <a:lstStyle/>
            <a:p>
              <a:pPr defTabSz="914400">
                <a:defRPr/>
              </a:pPr>
              <a:r>
                <a:rPr lang="en-US" b="1" kern="0" dirty="0">
                  <a:solidFill>
                    <a:prstClr val="black"/>
                  </a:solidFill>
                  <a:latin typeface="Calibri"/>
                </a:rPr>
                <a:t>PASS</a:t>
              </a:r>
            </a:p>
          </p:txBody>
        </p:sp>
        <p:sp>
          <p:nvSpPr>
            <p:cNvPr id="42" name="Explosion 1 40">
              <a:extLst>
                <a:ext uri="{FF2B5EF4-FFF2-40B4-BE49-F238E27FC236}">
                  <a16:creationId xmlns:a16="http://schemas.microsoft.com/office/drawing/2014/main" id="{B2824681-76F8-4751-95CF-734DC38E049F}"/>
                </a:ext>
              </a:extLst>
            </p:cNvPr>
            <p:cNvSpPr/>
            <p:nvPr/>
          </p:nvSpPr>
          <p:spPr>
            <a:xfrm>
              <a:off x="710350" y="3810000"/>
              <a:ext cx="1426807" cy="1263134"/>
            </a:xfrm>
            <a:prstGeom prst="irregularSeal1">
              <a:avLst/>
            </a:prstGeom>
            <a:solidFill>
              <a:srgbClr val="4F81BD">
                <a:alpha val="25000"/>
              </a:srgbClr>
            </a:solidFill>
            <a:ln w="25400" cap="flat" cmpd="sng" algn="ctr">
              <a:solidFill>
                <a:srgbClr val="4F81BD">
                  <a:shade val="50000"/>
                  <a:alpha val="25000"/>
                </a:srgbClr>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43" name="Straight Arrow Connector 42">
              <a:extLst>
                <a:ext uri="{FF2B5EF4-FFF2-40B4-BE49-F238E27FC236}">
                  <a16:creationId xmlns:a16="http://schemas.microsoft.com/office/drawing/2014/main" id="{A1273669-4534-4688-A1CC-D9BC38FDF97C}"/>
                </a:ext>
              </a:extLst>
            </p:cNvPr>
            <p:cNvCxnSpPr/>
            <p:nvPr/>
          </p:nvCxnSpPr>
          <p:spPr>
            <a:xfrm flipH="1">
              <a:off x="2137158" y="3810000"/>
              <a:ext cx="682242" cy="307737"/>
            </a:xfrm>
            <a:prstGeom prst="straightConnector1">
              <a:avLst/>
            </a:prstGeom>
            <a:noFill/>
            <a:ln w="25400" cap="flat" cmpd="sng" algn="ctr">
              <a:solidFill>
                <a:sysClr val="windowText" lastClr="000000"/>
              </a:solidFill>
              <a:prstDash val="solid"/>
              <a:tailEnd type="arrow"/>
            </a:ln>
            <a:effectLst/>
          </p:spPr>
        </p:cxnSp>
        <p:sp>
          <p:nvSpPr>
            <p:cNvPr id="44" name="TextBox 43">
              <a:extLst>
                <a:ext uri="{FF2B5EF4-FFF2-40B4-BE49-F238E27FC236}">
                  <a16:creationId xmlns:a16="http://schemas.microsoft.com/office/drawing/2014/main" id="{3F412FB1-510D-4953-B1C3-3BFD463E0DF1}"/>
                </a:ext>
              </a:extLst>
            </p:cNvPr>
            <p:cNvSpPr txBox="1"/>
            <p:nvPr/>
          </p:nvSpPr>
          <p:spPr>
            <a:xfrm>
              <a:off x="927248" y="3994666"/>
              <a:ext cx="932150" cy="923330"/>
            </a:xfrm>
            <a:prstGeom prst="rect">
              <a:avLst/>
            </a:prstGeom>
            <a:noFill/>
          </p:spPr>
          <p:txBody>
            <a:bodyPr wrap="square" rtlCol="0">
              <a:spAutoFit/>
            </a:bodyPr>
            <a:lstStyle/>
            <a:p>
              <a:pPr algn="ctr" defTabSz="914400">
                <a:defRPr/>
              </a:pPr>
              <a:r>
                <a:rPr lang="en-US" b="1" kern="0" dirty="0">
                  <a:solidFill>
                    <a:prstClr val="black"/>
                  </a:solidFill>
                  <a:latin typeface="Calibri"/>
                </a:rPr>
                <a:t>GOODS MAY SHIP</a:t>
              </a:r>
            </a:p>
          </p:txBody>
        </p:sp>
      </p:grpSp>
      <p:sp>
        <p:nvSpPr>
          <p:cNvPr id="45" name="TextBox 44">
            <a:extLst>
              <a:ext uri="{FF2B5EF4-FFF2-40B4-BE49-F238E27FC236}">
                <a16:creationId xmlns:a16="http://schemas.microsoft.com/office/drawing/2014/main" id="{973D69AD-67CF-44AF-AFF0-553A9662970C}"/>
              </a:ext>
            </a:extLst>
          </p:cNvPr>
          <p:cNvSpPr txBox="1"/>
          <p:nvPr/>
        </p:nvSpPr>
        <p:spPr>
          <a:xfrm>
            <a:off x="169243" y="5755445"/>
            <a:ext cx="5325112"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rPr>
              <a:t>SSSR = supplier’s source sampling representative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rPr>
              <a:t>DCMA involvement will be RARE</a:t>
            </a:r>
          </a:p>
        </p:txBody>
      </p:sp>
    </p:spTree>
    <p:extLst>
      <p:ext uri="{BB962C8B-B14F-4D97-AF65-F5344CB8AC3E}">
        <p14:creationId xmlns:p14="http://schemas.microsoft.com/office/powerpoint/2010/main" val="5220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latin typeface="Times New Roman" panose="02020603050405020304" pitchFamily="18" charset="0"/>
                <a:cs typeface="Times New Roman" panose="02020603050405020304" pitchFamily="18" charset="0"/>
              </a:rPr>
              <a:t>How the PTC Evaluates Contractor Test Reports</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36</a:t>
            </a:fld>
            <a:endParaRPr lang="en-US"/>
          </a:p>
        </p:txBody>
      </p:sp>
      <p:sp>
        <p:nvSpPr>
          <p:cNvPr id="10" name="Content Placeholder 5">
            <a:extLst>
              <a:ext uri="{FF2B5EF4-FFF2-40B4-BE49-F238E27FC236}">
                <a16:creationId xmlns:a16="http://schemas.microsoft.com/office/drawing/2014/main" id="{B4F71DD5-7765-4675-B165-38B0F5859FB0}"/>
              </a:ext>
            </a:extLst>
          </p:cNvPr>
          <p:cNvSpPr txBox="1">
            <a:spLocks/>
          </p:cNvSpPr>
          <p:nvPr/>
        </p:nvSpPr>
        <p:spPr>
          <a:xfrm>
            <a:off x="402879" y="1319126"/>
            <a:ext cx="8338242" cy="5031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Do we have the current tech data?</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Is one color/pattern represented per DD1222?</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Do the contract, lot, specification match?</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Is it signed by a DCMA QAS or SSSR?</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Is the fabric 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Are the listed tests 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Are the requirements 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Are the test methods 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Are the determinations correct?</a:t>
            </a:r>
          </a:p>
          <a:p>
            <a:pPr>
              <a:lnSpc>
                <a:spcPct val="100000"/>
              </a:lnSpc>
              <a:spcBef>
                <a:spcPts val="500"/>
              </a:spcBef>
              <a:defRPr/>
            </a:pPr>
            <a:r>
              <a:rPr lang="en-US" dirty="0">
                <a:solidFill>
                  <a:sysClr val="windowText" lastClr="000000"/>
                </a:solidFill>
              </a:rPr>
              <a:t>Do all values pass?</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en-US" dirty="0">
              <a:solidFill>
                <a:sysClr val="windowText" lastClr="000000"/>
              </a:solidFill>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dirty="0">
              <a:solidFill>
                <a:sysClr val="windowText" lastClr="000000"/>
              </a:solidFill>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9B195321-7C38-4513-8822-3B6B6E585C30}"/>
              </a:ext>
            </a:extLst>
          </p:cNvPr>
          <p:cNvSpPr txBox="1"/>
          <p:nvPr/>
        </p:nvSpPr>
        <p:spPr>
          <a:xfrm>
            <a:off x="2806811" y="5704227"/>
            <a:ext cx="3530378" cy="646331"/>
          </a:xfrm>
          <a:prstGeom prst="rect">
            <a:avLst/>
          </a:prstGeom>
          <a:solidFill>
            <a:schemeClr val="tx2"/>
          </a:solidFill>
        </p:spPr>
        <p:txBody>
          <a:bodyPr wrap="square" rtlCol="0">
            <a:spAutoFit/>
          </a:bodyPr>
          <a:lstStyle/>
          <a:p>
            <a:pPr algn="ctr"/>
            <a:r>
              <a:rPr lang="en-US" dirty="0">
                <a:solidFill>
                  <a:schemeClr val="bg1"/>
                </a:solidFill>
              </a:rPr>
              <a:t>FY 20 Failure Rate: 14.7%</a:t>
            </a:r>
          </a:p>
          <a:p>
            <a:pPr algn="ctr"/>
            <a:r>
              <a:rPr lang="en-US" dirty="0">
                <a:solidFill>
                  <a:schemeClr val="bg1"/>
                </a:solidFill>
              </a:rPr>
              <a:t>FY21 Failure Rate: 9.9%</a:t>
            </a:r>
          </a:p>
        </p:txBody>
      </p:sp>
    </p:spTree>
    <p:extLst>
      <p:ext uri="{BB962C8B-B14F-4D97-AF65-F5344CB8AC3E}">
        <p14:creationId xmlns:p14="http://schemas.microsoft.com/office/powerpoint/2010/main" val="2456925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STEST:</a:t>
            </a:r>
            <a:br>
              <a:rPr lang="en-US" dirty="0"/>
            </a:br>
            <a:r>
              <a:rPr lang="en-US" dirty="0"/>
              <a:t>Source Sampling 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37</a:t>
            </a:fld>
            <a:endParaRPr lang="en-US"/>
          </a:p>
        </p:txBody>
      </p:sp>
      <p:pic>
        <p:nvPicPr>
          <p:cNvPr id="3" name="Picture 2">
            <a:extLst>
              <a:ext uri="{FF2B5EF4-FFF2-40B4-BE49-F238E27FC236}">
                <a16:creationId xmlns:a16="http://schemas.microsoft.com/office/drawing/2014/main" id="{C1471FDB-10A5-4C5A-B13B-2DF1D9852528}"/>
              </a:ext>
            </a:extLst>
          </p:cNvPr>
          <p:cNvPicPr>
            <a:picLocks noChangeAspect="1"/>
          </p:cNvPicPr>
          <p:nvPr/>
        </p:nvPicPr>
        <p:blipFill>
          <a:blip r:embed="rId3"/>
          <a:stretch>
            <a:fillRect/>
          </a:stretch>
        </p:blipFill>
        <p:spPr>
          <a:xfrm>
            <a:off x="530351" y="1244314"/>
            <a:ext cx="7846232" cy="5139373"/>
          </a:xfrm>
          <a:prstGeom prst="rect">
            <a:avLst/>
          </a:prstGeom>
        </p:spPr>
      </p:pic>
    </p:spTree>
    <p:extLst>
      <p:ext uri="{BB962C8B-B14F-4D97-AF65-F5344CB8AC3E}">
        <p14:creationId xmlns:p14="http://schemas.microsoft.com/office/powerpoint/2010/main" val="1061738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STEST:</a:t>
            </a:r>
            <a:br>
              <a:rPr lang="en-US" dirty="0"/>
            </a:br>
            <a:r>
              <a:rPr lang="en-US" dirty="0"/>
              <a:t>Source Sampling 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a:xfrm>
            <a:off x="8686800" y="6452048"/>
            <a:ext cx="457200" cy="365125"/>
          </a:xfrm>
        </p:spPr>
        <p:txBody>
          <a:bodyPr/>
          <a:lstStyle/>
          <a:p>
            <a:fld id="{0F70353F-5ECB-4B50-B3EA-C871EA4E3F32}" type="slidenum">
              <a:rPr lang="en-US" smtClean="0"/>
              <a:t>38</a:t>
            </a:fld>
            <a:endParaRPr lang="en-US"/>
          </a:p>
        </p:txBody>
      </p:sp>
      <p:sp>
        <p:nvSpPr>
          <p:cNvPr id="5" name="Flowchart: Alternate Process 4">
            <a:extLst>
              <a:ext uri="{FF2B5EF4-FFF2-40B4-BE49-F238E27FC236}">
                <a16:creationId xmlns:a16="http://schemas.microsoft.com/office/drawing/2014/main" id="{DEF6B988-2CC6-48D2-92B8-8975DBAF4261}"/>
              </a:ext>
            </a:extLst>
          </p:cNvPr>
          <p:cNvSpPr/>
          <p:nvPr/>
        </p:nvSpPr>
        <p:spPr>
          <a:xfrm>
            <a:off x="444946" y="1201546"/>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6" name="TextBox 5">
            <a:extLst>
              <a:ext uri="{FF2B5EF4-FFF2-40B4-BE49-F238E27FC236}">
                <a16:creationId xmlns:a16="http://schemas.microsoft.com/office/drawing/2014/main" id="{8655035D-6034-4B91-B794-1901D37CFC7A}"/>
              </a:ext>
            </a:extLst>
          </p:cNvPr>
          <p:cNvSpPr txBox="1"/>
          <p:nvPr/>
        </p:nvSpPr>
        <p:spPr>
          <a:xfrm>
            <a:off x="466536" y="1243116"/>
            <a:ext cx="1149484" cy="923330"/>
          </a:xfrm>
          <a:prstGeom prst="rect">
            <a:avLst/>
          </a:prstGeom>
          <a:noFill/>
        </p:spPr>
        <p:txBody>
          <a:bodyPr wrap="square" rtlCol="0">
            <a:spAutoFit/>
          </a:bodyPr>
          <a:lstStyle/>
          <a:p>
            <a:pPr algn="ctr" defTabSz="914400"/>
            <a:r>
              <a:rPr lang="en-US" dirty="0">
                <a:solidFill>
                  <a:prstClr val="black"/>
                </a:solidFill>
                <a:latin typeface="Calibri"/>
              </a:rPr>
              <a:t>SSSR selects samples </a:t>
            </a:r>
          </a:p>
        </p:txBody>
      </p:sp>
      <p:cxnSp>
        <p:nvCxnSpPr>
          <p:cNvPr id="7" name="Straight Arrow Connector 6">
            <a:extLst>
              <a:ext uri="{FF2B5EF4-FFF2-40B4-BE49-F238E27FC236}">
                <a16:creationId xmlns:a16="http://schemas.microsoft.com/office/drawing/2014/main" id="{B30B8CA7-9CA0-4964-962E-1F9CA74FCCEA}"/>
              </a:ext>
            </a:extLst>
          </p:cNvPr>
          <p:cNvCxnSpPr>
            <a:stCxn id="5" idx="3"/>
            <a:endCxn id="8" idx="1"/>
          </p:cNvCxnSpPr>
          <p:nvPr/>
        </p:nvCxnSpPr>
        <p:spPr>
          <a:xfrm>
            <a:off x="1664146" y="1683996"/>
            <a:ext cx="605088" cy="13798"/>
          </a:xfrm>
          <a:prstGeom prst="straightConnector1">
            <a:avLst/>
          </a:prstGeom>
          <a:noFill/>
          <a:ln w="25400" cap="flat" cmpd="sng" algn="ctr">
            <a:solidFill>
              <a:sysClr val="windowText" lastClr="000000"/>
            </a:solidFill>
            <a:prstDash val="solid"/>
            <a:tailEnd type="arrow"/>
          </a:ln>
          <a:effectLst/>
        </p:spPr>
      </p:cxnSp>
      <p:sp>
        <p:nvSpPr>
          <p:cNvPr id="8" name="Flowchart: Alternate Process 7">
            <a:extLst>
              <a:ext uri="{FF2B5EF4-FFF2-40B4-BE49-F238E27FC236}">
                <a16:creationId xmlns:a16="http://schemas.microsoft.com/office/drawing/2014/main" id="{C379E65E-6424-4F24-9B91-E4FC7D3742C5}"/>
              </a:ext>
            </a:extLst>
          </p:cNvPr>
          <p:cNvSpPr/>
          <p:nvPr/>
        </p:nvSpPr>
        <p:spPr>
          <a:xfrm>
            <a:off x="2269234" y="1236129"/>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9" name="TextBox 8">
            <a:extLst>
              <a:ext uri="{FF2B5EF4-FFF2-40B4-BE49-F238E27FC236}">
                <a16:creationId xmlns:a16="http://schemas.microsoft.com/office/drawing/2014/main" id="{C6130CFC-0F1A-404C-BCFD-B466A5AC1AC5}"/>
              </a:ext>
            </a:extLst>
          </p:cNvPr>
          <p:cNvSpPr txBox="1"/>
          <p:nvPr/>
        </p:nvSpPr>
        <p:spPr>
          <a:xfrm>
            <a:off x="2345434" y="1236129"/>
            <a:ext cx="1444556" cy="923330"/>
          </a:xfrm>
          <a:prstGeom prst="rect">
            <a:avLst/>
          </a:prstGeom>
          <a:noFill/>
        </p:spPr>
        <p:txBody>
          <a:bodyPr wrap="square" rtlCol="0">
            <a:spAutoFit/>
          </a:bodyPr>
          <a:lstStyle/>
          <a:p>
            <a:pPr algn="ctr" defTabSz="914400"/>
            <a:r>
              <a:rPr lang="en-US" dirty="0">
                <a:solidFill>
                  <a:prstClr val="black"/>
                </a:solidFill>
                <a:latin typeface="Calibri"/>
              </a:rPr>
              <a:t>SSSR signs and dates DD1222</a:t>
            </a:r>
          </a:p>
        </p:txBody>
      </p:sp>
      <p:cxnSp>
        <p:nvCxnSpPr>
          <p:cNvPr id="10" name="Straight Arrow Connector 9">
            <a:extLst>
              <a:ext uri="{FF2B5EF4-FFF2-40B4-BE49-F238E27FC236}">
                <a16:creationId xmlns:a16="http://schemas.microsoft.com/office/drawing/2014/main" id="{36C9E30A-16D6-4714-A413-B9509A2DD990}"/>
              </a:ext>
            </a:extLst>
          </p:cNvPr>
          <p:cNvCxnSpPr/>
          <p:nvPr/>
        </p:nvCxnSpPr>
        <p:spPr>
          <a:xfrm>
            <a:off x="3866190" y="1737514"/>
            <a:ext cx="419100" cy="349"/>
          </a:xfrm>
          <a:prstGeom prst="straightConnector1">
            <a:avLst/>
          </a:prstGeom>
          <a:noFill/>
          <a:ln w="25400" cap="flat" cmpd="sng" algn="ctr">
            <a:solidFill>
              <a:sysClr val="windowText" lastClr="000000"/>
            </a:solidFill>
            <a:prstDash val="solid"/>
            <a:tailEnd type="arrow"/>
          </a:ln>
          <a:effectLst/>
        </p:spPr>
      </p:cxnSp>
      <p:sp>
        <p:nvSpPr>
          <p:cNvPr id="11" name="Flowchart: Alternate Process 10">
            <a:extLst>
              <a:ext uri="{FF2B5EF4-FFF2-40B4-BE49-F238E27FC236}">
                <a16:creationId xmlns:a16="http://schemas.microsoft.com/office/drawing/2014/main" id="{27CED96A-B08C-4A82-B093-AA218E65A039}"/>
              </a:ext>
            </a:extLst>
          </p:cNvPr>
          <p:cNvSpPr/>
          <p:nvPr/>
        </p:nvSpPr>
        <p:spPr>
          <a:xfrm>
            <a:off x="4276916" y="1349125"/>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2" name="TextBox 11">
            <a:extLst>
              <a:ext uri="{FF2B5EF4-FFF2-40B4-BE49-F238E27FC236}">
                <a16:creationId xmlns:a16="http://schemas.microsoft.com/office/drawing/2014/main" id="{EBDC38B3-50D0-48DD-B579-E79EFC4954BD}"/>
              </a:ext>
            </a:extLst>
          </p:cNvPr>
          <p:cNvSpPr txBox="1"/>
          <p:nvPr/>
        </p:nvSpPr>
        <p:spPr>
          <a:xfrm>
            <a:off x="4276916" y="1367729"/>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13" name="Flowchart: Alternate Process 12">
            <a:extLst>
              <a:ext uri="{FF2B5EF4-FFF2-40B4-BE49-F238E27FC236}">
                <a16:creationId xmlns:a16="http://schemas.microsoft.com/office/drawing/2014/main" id="{FFC01BF6-7F8D-40F3-96A8-01A9EE17B270}"/>
              </a:ext>
            </a:extLst>
          </p:cNvPr>
          <p:cNvSpPr/>
          <p:nvPr/>
        </p:nvSpPr>
        <p:spPr>
          <a:xfrm>
            <a:off x="5983365" y="1219752"/>
            <a:ext cx="2266332"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4" name="TextBox 13">
            <a:extLst>
              <a:ext uri="{FF2B5EF4-FFF2-40B4-BE49-F238E27FC236}">
                <a16:creationId xmlns:a16="http://schemas.microsoft.com/office/drawing/2014/main" id="{2F56DDBB-5864-43C0-B071-08AB0BA30CA8}"/>
              </a:ext>
            </a:extLst>
          </p:cNvPr>
          <p:cNvSpPr txBox="1"/>
          <p:nvPr/>
        </p:nvSpPr>
        <p:spPr>
          <a:xfrm>
            <a:off x="6059564" y="1219752"/>
            <a:ext cx="2190132" cy="923330"/>
          </a:xfrm>
          <a:prstGeom prst="rect">
            <a:avLst/>
          </a:prstGeom>
          <a:noFill/>
        </p:spPr>
        <p:txBody>
          <a:bodyPr wrap="square" rtlCol="0">
            <a:spAutoFit/>
          </a:bodyPr>
          <a:lstStyle/>
          <a:p>
            <a:pPr algn="ctr" defTabSz="914400"/>
            <a:r>
              <a:rPr lang="en-US" dirty="0">
                <a:solidFill>
                  <a:prstClr val="black"/>
                </a:solidFill>
                <a:latin typeface="Calibri"/>
              </a:rPr>
              <a:t>Within 90 days the test report is sent to the DLA PTC</a:t>
            </a:r>
          </a:p>
        </p:txBody>
      </p:sp>
      <p:cxnSp>
        <p:nvCxnSpPr>
          <p:cNvPr id="15" name="Straight Arrow Connector 14">
            <a:extLst>
              <a:ext uri="{FF2B5EF4-FFF2-40B4-BE49-F238E27FC236}">
                <a16:creationId xmlns:a16="http://schemas.microsoft.com/office/drawing/2014/main" id="{65A3CA19-EF6B-40AC-B9B8-7085B61BC35B}"/>
              </a:ext>
            </a:extLst>
          </p:cNvPr>
          <p:cNvCxnSpPr/>
          <p:nvPr/>
        </p:nvCxnSpPr>
        <p:spPr>
          <a:xfrm>
            <a:off x="5544596" y="1681417"/>
            <a:ext cx="419100" cy="349"/>
          </a:xfrm>
          <a:prstGeom prst="straightConnector1">
            <a:avLst/>
          </a:prstGeom>
          <a:noFill/>
          <a:ln w="25400" cap="flat" cmpd="sng" algn="ctr">
            <a:solidFill>
              <a:sysClr val="windowText" lastClr="000000"/>
            </a:solidFill>
            <a:prstDash val="solid"/>
            <a:tailEnd type="arrow"/>
          </a:ln>
          <a:effectLst/>
        </p:spPr>
      </p:cxnSp>
      <p:cxnSp>
        <p:nvCxnSpPr>
          <p:cNvPr id="16" name="Straight Arrow Connector 15">
            <a:extLst>
              <a:ext uri="{FF2B5EF4-FFF2-40B4-BE49-F238E27FC236}">
                <a16:creationId xmlns:a16="http://schemas.microsoft.com/office/drawing/2014/main" id="{6B0DEAAA-A103-42AD-AE4F-9C46A5B062B2}"/>
              </a:ext>
            </a:extLst>
          </p:cNvPr>
          <p:cNvCxnSpPr/>
          <p:nvPr/>
        </p:nvCxnSpPr>
        <p:spPr>
          <a:xfrm>
            <a:off x="7116531" y="2166446"/>
            <a:ext cx="0" cy="533400"/>
          </a:xfrm>
          <a:prstGeom prst="straightConnector1">
            <a:avLst/>
          </a:prstGeom>
          <a:noFill/>
          <a:ln w="25400" cap="flat" cmpd="sng" algn="ctr">
            <a:solidFill>
              <a:sysClr val="windowText" lastClr="000000"/>
            </a:solidFill>
            <a:prstDash val="solid"/>
            <a:tailEnd type="arrow"/>
          </a:ln>
          <a:effectLst/>
        </p:spPr>
      </p:cxnSp>
      <p:sp>
        <p:nvSpPr>
          <p:cNvPr id="17" name="TextBox 16">
            <a:extLst>
              <a:ext uri="{FF2B5EF4-FFF2-40B4-BE49-F238E27FC236}">
                <a16:creationId xmlns:a16="http://schemas.microsoft.com/office/drawing/2014/main" id="{947C109C-CCA3-407D-838D-29F47159AD63}"/>
              </a:ext>
            </a:extLst>
          </p:cNvPr>
          <p:cNvSpPr txBox="1"/>
          <p:nvPr/>
        </p:nvSpPr>
        <p:spPr>
          <a:xfrm>
            <a:off x="6233726" y="2787662"/>
            <a:ext cx="1765609" cy="646331"/>
          </a:xfrm>
          <a:prstGeom prst="rect">
            <a:avLst/>
          </a:prstGeom>
          <a:noFill/>
        </p:spPr>
        <p:txBody>
          <a:bodyPr wrap="square" rtlCol="0">
            <a:spAutoFit/>
          </a:bodyPr>
          <a:lstStyle/>
          <a:p>
            <a:pPr algn="ctr" defTabSz="914400"/>
            <a:r>
              <a:rPr lang="en-US" dirty="0">
                <a:solidFill>
                  <a:prstClr val="black"/>
                </a:solidFill>
                <a:latin typeface="Calibri"/>
              </a:rPr>
              <a:t>PTC evaluates test report</a:t>
            </a:r>
          </a:p>
        </p:txBody>
      </p:sp>
      <p:sp>
        <p:nvSpPr>
          <p:cNvPr id="18" name="Flowchart: Alternate Process 17">
            <a:extLst>
              <a:ext uri="{FF2B5EF4-FFF2-40B4-BE49-F238E27FC236}">
                <a16:creationId xmlns:a16="http://schemas.microsoft.com/office/drawing/2014/main" id="{863795A1-18D7-4D17-908B-E7E13E5D94BE}"/>
              </a:ext>
            </a:extLst>
          </p:cNvPr>
          <p:cNvSpPr/>
          <p:nvPr/>
        </p:nvSpPr>
        <p:spPr>
          <a:xfrm>
            <a:off x="6420896" y="2751750"/>
            <a:ext cx="1371600"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19" name="Flowchart: Alternate Process 18">
            <a:extLst>
              <a:ext uri="{FF2B5EF4-FFF2-40B4-BE49-F238E27FC236}">
                <a16:creationId xmlns:a16="http://schemas.microsoft.com/office/drawing/2014/main" id="{AA9C50D3-FE66-4CEC-8C50-DB23004DEFEB}"/>
              </a:ext>
            </a:extLst>
          </p:cNvPr>
          <p:cNvSpPr/>
          <p:nvPr/>
        </p:nvSpPr>
        <p:spPr>
          <a:xfrm>
            <a:off x="2494236" y="2888301"/>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0" name="TextBox 19">
            <a:extLst>
              <a:ext uri="{FF2B5EF4-FFF2-40B4-BE49-F238E27FC236}">
                <a16:creationId xmlns:a16="http://schemas.microsoft.com/office/drawing/2014/main" id="{AF3CA21A-041B-4F45-8352-9869CAF1D68A}"/>
              </a:ext>
            </a:extLst>
          </p:cNvPr>
          <p:cNvSpPr txBox="1"/>
          <p:nvPr/>
        </p:nvSpPr>
        <p:spPr>
          <a:xfrm>
            <a:off x="2502257" y="2907138"/>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21" name="Straight Arrow Connector 20">
            <a:extLst>
              <a:ext uri="{FF2B5EF4-FFF2-40B4-BE49-F238E27FC236}">
                <a16:creationId xmlns:a16="http://schemas.microsoft.com/office/drawing/2014/main" id="{65BC2170-88A1-49D9-BC02-7FC7243EA156}"/>
              </a:ext>
            </a:extLst>
          </p:cNvPr>
          <p:cNvCxnSpPr/>
          <p:nvPr/>
        </p:nvCxnSpPr>
        <p:spPr>
          <a:xfrm>
            <a:off x="3077737" y="2196928"/>
            <a:ext cx="0" cy="533748"/>
          </a:xfrm>
          <a:prstGeom prst="straightConnector1">
            <a:avLst/>
          </a:prstGeom>
          <a:noFill/>
          <a:ln w="25400" cap="flat" cmpd="sng" algn="ctr">
            <a:solidFill>
              <a:sysClr val="windowText" lastClr="000000"/>
            </a:solidFill>
            <a:prstDash val="solid"/>
            <a:tailEnd type="arrow"/>
          </a:ln>
          <a:effectLst/>
        </p:spPr>
      </p:cxnSp>
      <p:cxnSp>
        <p:nvCxnSpPr>
          <p:cNvPr id="22" name="Straight Arrow Connector 21">
            <a:extLst>
              <a:ext uri="{FF2B5EF4-FFF2-40B4-BE49-F238E27FC236}">
                <a16:creationId xmlns:a16="http://schemas.microsoft.com/office/drawing/2014/main" id="{ADD23106-DB9F-4C0F-88D2-F76241F5DB72}"/>
              </a:ext>
            </a:extLst>
          </p:cNvPr>
          <p:cNvCxnSpPr/>
          <p:nvPr/>
        </p:nvCxnSpPr>
        <p:spPr>
          <a:xfrm>
            <a:off x="3789990" y="3084851"/>
            <a:ext cx="2554706" cy="0"/>
          </a:xfrm>
          <a:prstGeom prst="straightConnector1">
            <a:avLst/>
          </a:prstGeom>
          <a:noFill/>
          <a:ln w="25400" cap="flat" cmpd="sng" algn="ctr">
            <a:solidFill>
              <a:sysClr val="windowText" lastClr="000000"/>
            </a:solidFill>
            <a:prstDash val="solid"/>
            <a:tailEnd type="arrow"/>
          </a:ln>
          <a:effectLst/>
        </p:spPr>
      </p:cxnSp>
      <p:cxnSp>
        <p:nvCxnSpPr>
          <p:cNvPr id="23" name="Straight Arrow Connector 22">
            <a:extLst>
              <a:ext uri="{FF2B5EF4-FFF2-40B4-BE49-F238E27FC236}">
                <a16:creationId xmlns:a16="http://schemas.microsoft.com/office/drawing/2014/main" id="{5270E225-CB2A-46B8-AFEF-D074DA60AE96}"/>
              </a:ext>
            </a:extLst>
          </p:cNvPr>
          <p:cNvCxnSpPr/>
          <p:nvPr/>
        </p:nvCxnSpPr>
        <p:spPr>
          <a:xfrm>
            <a:off x="7030496" y="3533801"/>
            <a:ext cx="0" cy="533748"/>
          </a:xfrm>
          <a:prstGeom prst="straightConnector1">
            <a:avLst/>
          </a:prstGeom>
          <a:noFill/>
          <a:ln w="25400" cap="flat" cmpd="sng" algn="ctr">
            <a:solidFill>
              <a:sysClr val="windowText" lastClr="000000"/>
            </a:solidFill>
            <a:prstDash val="solid"/>
            <a:tailEnd type="arrow"/>
          </a:ln>
          <a:effectLst/>
        </p:spPr>
      </p:cxnSp>
      <p:sp>
        <p:nvSpPr>
          <p:cNvPr id="24" name="Flowchart: Alternate Process 23">
            <a:extLst>
              <a:ext uri="{FF2B5EF4-FFF2-40B4-BE49-F238E27FC236}">
                <a16:creationId xmlns:a16="http://schemas.microsoft.com/office/drawing/2014/main" id="{6581CFBA-0F6E-4FE0-B5D9-B5DF3861EDD0}"/>
              </a:ext>
            </a:extLst>
          </p:cNvPr>
          <p:cNvSpPr/>
          <p:nvPr/>
        </p:nvSpPr>
        <p:spPr>
          <a:xfrm>
            <a:off x="6256728" y="4102055"/>
            <a:ext cx="1553053"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5" name="TextBox 24">
            <a:extLst>
              <a:ext uri="{FF2B5EF4-FFF2-40B4-BE49-F238E27FC236}">
                <a16:creationId xmlns:a16="http://schemas.microsoft.com/office/drawing/2014/main" id="{3ADAE317-F931-4A8E-908A-A1119411E6D7}"/>
              </a:ext>
            </a:extLst>
          </p:cNvPr>
          <p:cNvSpPr txBox="1"/>
          <p:nvPr/>
        </p:nvSpPr>
        <p:spPr>
          <a:xfrm>
            <a:off x="6147691" y="4121926"/>
            <a:ext cx="1765609" cy="646331"/>
          </a:xfrm>
          <a:prstGeom prst="rect">
            <a:avLst/>
          </a:prstGeom>
          <a:noFill/>
        </p:spPr>
        <p:txBody>
          <a:bodyPr wrap="square" rtlCol="0">
            <a:spAutoFit/>
          </a:bodyPr>
          <a:lstStyle/>
          <a:p>
            <a:pPr algn="ctr" defTabSz="914400"/>
            <a:r>
              <a:rPr lang="en-US" dirty="0">
                <a:solidFill>
                  <a:prstClr val="black"/>
                </a:solidFill>
                <a:latin typeface="Calibri"/>
              </a:rPr>
              <a:t>Contractor </a:t>
            </a:r>
            <a:r>
              <a:rPr lang="en-US" b="1" dirty="0">
                <a:solidFill>
                  <a:prstClr val="black"/>
                </a:solidFill>
                <a:latin typeface="Calibri"/>
              </a:rPr>
              <a:t>PASS</a:t>
            </a:r>
          </a:p>
          <a:p>
            <a:pPr algn="ctr" defTabSz="914400"/>
            <a:r>
              <a:rPr lang="en-US" dirty="0">
                <a:solidFill>
                  <a:prstClr val="black"/>
                </a:solidFill>
                <a:latin typeface="Calibri"/>
              </a:rPr>
              <a:t>PTC </a:t>
            </a:r>
            <a:r>
              <a:rPr lang="en-US" b="1" dirty="0">
                <a:solidFill>
                  <a:prstClr val="black"/>
                </a:solidFill>
                <a:latin typeface="Calibri"/>
              </a:rPr>
              <a:t>FAIL</a:t>
            </a:r>
          </a:p>
        </p:txBody>
      </p:sp>
      <p:grpSp>
        <p:nvGrpSpPr>
          <p:cNvPr id="26" name="Group 25">
            <a:extLst>
              <a:ext uri="{FF2B5EF4-FFF2-40B4-BE49-F238E27FC236}">
                <a16:creationId xmlns:a16="http://schemas.microsoft.com/office/drawing/2014/main" id="{49F831C1-B684-440D-B3C4-36B50BD9CECB}"/>
              </a:ext>
            </a:extLst>
          </p:cNvPr>
          <p:cNvGrpSpPr/>
          <p:nvPr/>
        </p:nvGrpSpPr>
        <p:grpSpPr>
          <a:xfrm>
            <a:off x="3895793" y="4147302"/>
            <a:ext cx="2259522" cy="672647"/>
            <a:chOff x="3875697" y="4194901"/>
            <a:chExt cx="2259522" cy="672647"/>
          </a:xfrm>
        </p:grpSpPr>
        <p:cxnSp>
          <p:nvCxnSpPr>
            <p:cNvPr id="27" name="Straight Arrow Connector 26">
              <a:extLst>
                <a:ext uri="{FF2B5EF4-FFF2-40B4-BE49-F238E27FC236}">
                  <a16:creationId xmlns:a16="http://schemas.microsoft.com/office/drawing/2014/main" id="{4E9AF65E-6FB2-441B-A598-916F902F58A2}"/>
                </a:ext>
              </a:extLst>
            </p:cNvPr>
            <p:cNvCxnSpPr/>
            <p:nvPr/>
          </p:nvCxnSpPr>
          <p:spPr>
            <a:xfrm flipH="1">
              <a:off x="5508457" y="4492690"/>
              <a:ext cx="626762" cy="0"/>
            </a:xfrm>
            <a:prstGeom prst="straightConnector1">
              <a:avLst/>
            </a:prstGeom>
            <a:noFill/>
            <a:ln w="25400" cap="flat" cmpd="sng" algn="ctr">
              <a:solidFill>
                <a:sysClr val="windowText" lastClr="000000"/>
              </a:solidFill>
              <a:prstDash val="solid"/>
              <a:tailEnd type="arrow"/>
            </a:ln>
            <a:effectLst/>
          </p:spPr>
        </p:cxnSp>
        <p:sp>
          <p:nvSpPr>
            <p:cNvPr id="28" name="Flowchart: Alternate Process 27">
              <a:extLst>
                <a:ext uri="{FF2B5EF4-FFF2-40B4-BE49-F238E27FC236}">
                  <a16:creationId xmlns:a16="http://schemas.microsoft.com/office/drawing/2014/main" id="{2C36C727-6ECC-40A9-81BE-BF1D90DB5BF5}"/>
                </a:ext>
              </a:extLst>
            </p:cNvPr>
            <p:cNvSpPr/>
            <p:nvPr/>
          </p:nvSpPr>
          <p:spPr>
            <a:xfrm>
              <a:off x="3908248" y="4196695"/>
              <a:ext cx="1447440" cy="670853"/>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9" name="TextBox 28">
              <a:extLst>
                <a:ext uri="{FF2B5EF4-FFF2-40B4-BE49-F238E27FC236}">
                  <a16:creationId xmlns:a16="http://schemas.microsoft.com/office/drawing/2014/main" id="{770DC233-18ED-4E59-86F1-1ADFAA8176A2}"/>
                </a:ext>
              </a:extLst>
            </p:cNvPr>
            <p:cNvSpPr txBox="1"/>
            <p:nvPr/>
          </p:nvSpPr>
          <p:spPr>
            <a:xfrm>
              <a:off x="3875697" y="4194901"/>
              <a:ext cx="1547842" cy="646331"/>
            </a:xfrm>
            <a:prstGeom prst="rect">
              <a:avLst/>
            </a:prstGeom>
            <a:noFill/>
          </p:spPr>
          <p:txBody>
            <a:bodyPr wrap="square" rtlCol="0">
              <a:spAutoFit/>
            </a:bodyPr>
            <a:lstStyle/>
            <a:p>
              <a:pPr algn="ctr" defTabSz="914400">
                <a:defRPr/>
              </a:pPr>
              <a:r>
                <a:rPr lang="en-US" kern="0" dirty="0">
                  <a:solidFill>
                    <a:prstClr val="black"/>
                  </a:solidFill>
                  <a:latin typeface="Calibri"/>
                </a:rPr>
                <a:t>PTC generates DL6004</a:t>
              </a:r>
            </a:p>
          </p:txBody>
        </p:sp>
      </p:grpSp>
      <p:grpSp>
        <p:nvGrpSpPr>
          <p:cNvPr id="30" name="Group 29">
            <a:extLst>
              <a:ext uri="{FF2B5EF4-FFF2-40B4-BE49-F238E27FC236}">
                <a16:creationId xmlns:a16="http://schemas.microsoft.com/office/drawing/2014/main" id="{38F0F413-F281-4945-B843-65EAC807A81A}"/>
              </a:ext>
            </a:extLst>
          </p:cNvPr>
          <p:cNvGrpSpPr/>
          <p:nvPr/>
        </p:nvGrpSpPr>
        <p:grpSpPr>
          <a:xfrm>
            <a:off x="817642" y="4819677"/>
            <a:ext cx="5110557" cy="1632371"/>
            <a:chOff x="797546" y="4867276"/>
            <a:chExt cx="5110557" cy="1632371"/>
          </a:xfrm>
        </p:grpSpPr>
        <p:sp>
          <p:nvSpPr>
            <p:cNvPr id="31" name="Explosion 1 85">
              <a:extLst>
                <a:ext uri="{FF2B5EF4-FFF2-40B4-BE49-F238E27FC236}">
                  <a16:creationId xmlns:a16="http://schemas.microsoft.com/office/drawing/2014/main" id="{2494C000-ABFF-47D0-B739-2E724CC1F8AF}"/>
                </a:ext>
              </a:extLst>
            </p:cNvPr>
            <p:cNvSpPr/>
            <p:nvPr/>
          </p:nvSpPr>
          <p:spPr>
            <a:xfrm>
              <a:off x="797546" y="5234576"/>
              <a:ext cx="1426807" cy="1263134"/>
            </a:xfrm>
            <a:prstGeom prst="irregularSeal1">
              <a:avLst/>
            </a:prstGeom>
            <a:solidFill>
              <a:srgbClr val="4F81BD">
                <a:alpha val="25000"/>
              </a:srgbClr>
            </a:solidFill>
            <a:ln w="25400" cap="flat" cmpd="sng" algn="ctr">
              <a:solidFill>
                <a:srgbClr val="4F81BD">
                  <a:shade val="50000"/>
                  <a:alpha val="2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32" name="TextBox 31">
              <a:extLst>
                <a:ext uri="{FF2B5EF4-FFF2-40B4-BE49-F238E27FC236}">
                  <a16:creationId xmlns:a16="http://schemas.microsoft.com/office/drawing/2014/main" id="{573E44E4-B5FB-449D-B751-D86DE2117ABE}"/>
                </a:ext>
              </a:extLst>
            </p:cNvPr>
            <p:cNvSpPr txBox="1"/>
            <p:nvPr/>
          </p:nvSpPr>
          <p:spPr>
            <a:xfrm>
              <a:off x="1014444" y="5419242"/>
              <a:ext cx="932150" cy="923330"/>
            </a:xfrm>
            <a:prstGeom prst="rect">
              <a:avLst/>
            </a:prstGeom>
            <a:noFill/>
          </p:spPr>
          <p:txBody>
            <a:bodyPr wrap="square" rtlCol="0">
              <a:spAutoFit/>
            </a:bodyPr>
            <a:lstStyle/>
            <a:p>
              <a:pPr algn="ctr" defTabSz="914400">
                <a:defRPr/>
              </a:pPr>
              <a:r>
                <a:rPr lang="en-US" b="1" kern="0" dirty="0">
                  <a:solidFill>
                    <a:prstClr val="black"/>
                  </a:solidFill>
                  <a:latin typeface="Calibri"/>
                </a:rPr>
                <a:t>GOODS MAY SHIP</a:t>
              </a:r>
            </a:p>
          </p:txBody>
        </p:sp>
        <p:cxnSp>
          <p:nvCxnSpPr>
            <p:cNvPr id="33" name="Straight Arrow Connector 32">
              <a:extLst>
                <a:ext uri="{FF2B5EF4-FFF2-40B4-BE49-F238E27FC236}">
                  <a16:creationId xmlns:a16="http://schemas.microsoft.com/office/drawing/2014/main" id="{B8030FB2-C505-4935-9B3D-F72539CD39F0}"/>
                </a:ext>
              </a:extLst>
            </p:cNvPr>
            <p:cNvCxnSpPr/>
            <p:nvPr/>
          </p:nvCxnSpPr>
          <p:spPr>
            <a:xfrm>
              <a:off x="4667018" y="4867276"/>
              <a:ext cx="1" cy="368286"/>
            </a:xfrm>
            <a:prstGeom prst="straightConnector1">
              <a:avLst/>
            </a:prstGeom>
            <a:noFill/>
            <a:ln w="25400" cap="flat" cmpd="sng" algn="ctr">
              <a:solidFill>
                <a:sysClr val="windowText" lastClr="000000"/>
              </a:solidFill>
              <a:prstDash val="solid"/>
              <a:tailEnd type="arrow"/>
            </a:ln>
            <a:effectLst/>
          </p:spPr>
        </p:cxnSp>
        <p:sp>
          <p:nvSpPr>
            <p:cNvPr id="34" name="TextBox 33">
              <a:extLst>
                <a:ext uri="{FF2B5EF4-FFF2-40B4-BE49-F238E27FC236}">
                  <a16:creationId xmlns:a16="http://schemas.microsoft.com/office/drawing/2014/main" id="{C5539288-4A73-4C6F-A396-FA0B194CF602}"/>
                </a:ext>
              </a:extLst>
            </p:cNvPr>
            <p:cNvSpPr txBox="1"/>
            <p:nvPr/>
          </p:nvSpPr>
          <p:spPr>
            <a:xfrm>
              <a:off x="3355834" y="5299318"/>
              <a:ext cx="2552268" cy="1200329"/>
            </a:xfrm>
            <a:prstGeom prst="rect">
              <a:avLst/>
            </a:prstGeom>
            <a:noFill/>
          </p:spPr>
          <p:txBody>
            <a:bodyPr wrap="square" rtlCol="0">
              <a:spAutoFit/>
            </a:bodyPr>
            <a:lstStyle/>
            <a:p>
              <a:pPr algn="ctr" defTabSz="914400">
                <a:defRPr/>
              </a:pPr>
              <a:r>
                <a:rPr lang="en-US" kern="0" dirty="0">
                  <a:solidFill>
                    <a:prstClr val="black"/>
                  </a:solidFill>
                  <a:latin typeface="Calibri"/>
                </a:rPr>
                <a:t>Failing report + </a:t>
              </a:r>
            </a:p>
            <a:p>
              <a:pPr algn="ctr" defTabSz="914400">
                <a:defRPr/>
              </a:pPr>
              <a:r>
                <a:rPr lang="en-US" kern="0" dirty="0">
                  <a:solidFill>
                    <a:prstClr val="black"/>
                  </a:solidFill>
                  <a:latin typeface="Calibri"/>
                </a:rPr>
                <a:t>DL6004 to C&amp;T </a:t>
              </a:r>
            </a:p>
            <a:p>
              <a:pPr algn="ctr" defTabSz="914400">
                <a:defRPr/>
              </a:pPr>
              <a:r>
                <a:rPr lang="en-US" u="sng" kern="0" dirty="0">
                  <a:solidFill>
                    <a:prstClr val="black"/>
                  </a:solidFill>
                  <a:latin typeface="Calibri"/>
                </a:rPr>
                <a:t>for information ONLY </a:t>
              </a:r>
            </a:p>
            <a:p>
              <a:pPr algn="ctr" defTabSz="914400">
                <a:defRPr/>
              </a:pPr>
              <a:r>
                <a:rPr lang="en-US" kern="0" dirty="0">
                  <a:solidFill>
                    <a:prstClr val="black"/>
                  </a:solidFill>
                  <a:latin typeface="Calibri"/>
                </a:rPr>
                <a:t>ACCEPT in EBS</a:t>
              </a:r>
            </a:p>
          </p:txBody>
        </p:sp>
        <p:sp>
          <p:nvSpPr>
            <p:cNvPr id="35" name="Flowchart: Alternate Process 34">
              <a:extLst>
                <a:ext uri="{FF2B5EF4-FFF2-40B4-BE49-F238E27FC236}">
                  <a16:creationId xmlns:a16="http://schemas.microsoft.com/office/drawing/2014/main" id="{BAF5A8EB-9BA1-44DE-90EA-1240E74EB4BC}"/>
                </a:ext>
              </a:extLst>
            </p:cNvPr>
            <p:cNvSpPr/>
            <p:nvPr/>
          </p:nvSpPr>
          <p:spPr>
            <a:xfrm>
              <a:off x="3363851" y="5279447"/>
              <a:ext cx="2544252" cy="122020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36" name="Straight Arrow Connector 35">
              <a:extLst>
                <a:ext uri="{FF2B5EF4-FFF2-40B4-BE49-F238E27FC236}">
                  <a16:creationId xmlns:a16="http://schemas.microsoft.com/office/drawing/2014/main" id="{A231CC6A-975F-4792-8734-BDABC8E7ECA7}"/>
                </a:ext>
              </a:extLst>
            </p:cNvPr>
            <p:cNvCxnSpPr/>
            <p:nvPr/>
          </p:nvCxnSpPr>
          <p:spPr>
            <a:xfrm flipH="1">
              <a:off x="2249138" y="5852969"/>
              <a:ext cx="1030496" cy="0"/>
            </a:xfrm>
            <a:prstGeom prst="straightConnector1">
              <a:avLst/>
            </a:prstGeom>
            <a:noFill/>
            <a:ln w="25400"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33621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STEST:</a:t>
            </a:r>
            <a:br>
              <a:rPr lang="en-US" dirty="0"/>
            </a:br>
            <a:r>
              <a:rPr lang="en-US" dirty="0"/>
              <a:t>Source Sampling 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a:xfrm>
            <a:off x="8686800" y="6452048"/>
            <a:ext cx="457200" cy="365125"/>
          </a:xfrm>
        </p:spPr>
        <p:txBody>
          <a:bodyPr/>
          <a:lstStyle/>
          <a:p>
            <a:fld id="{0F70353F-5ECB-4B50-B3EA-C871EA4E3F32}" type="slidenum">
              <a:rPr lang="en-US" smtClean="0"/>
              <a:t>39</a:t>
            </a:fld>
            <a:endParaRPr lang="en-US"/>
          </a:p>
        </p:txBody>
      </p:sp>
      <p:sp>
        <p:nvSpPr>
          <p:cNvPr id="37" name="Flowchart: Alternate Process 36">
            <a:extLst>
              <a:ext uri="{FF2B5EF4-FFF2-40B4-BE49-F238E27FC236}">
                <a16:creationId xmlns:a16="http://schemas.microsoft.com/office/drawing/2014/main" id="{17510C91-22A3-45A6-85AF-F9D5AF870FB3}"/>
              </a:ext>
            </a:extLst>
          </p:cNvPr>
          <p:cNvSpPr/>
          <p:nvPr/>
        </p:nvSpPr>
        <p:spPr>
          <a:xfrm>
            <a:off x="424850" y="1267561"/>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38" name="TextBox 37">
            <a:extLst>
              <a:ext uri="{FF2B5EF4-FFF2-40B4-BE49-F238E27FC236}">
                <a16:creationId xmlns:a16="http://schemas.microsoft.com/office/drawing/2014/main" id="{FF20F7D7-A2C3-42A1-97F3-56DDB8A16194}"/>
              </a:ext>
            </a:extLst>
          </p:cNvPr>
          <p:cNvSpPr txBox="1"/>
          <p:nvPr/>
        </p:nvSpPr>
        <p:spPr>
          <a:xfrm>
            <a:off x="446440" y="1309131"/>
            <a:ext cx="1149484" cy="923330"/>
          </a:xfrm>
          <a:prstGeom prst="rect">
            <a:avLst/>
          </a:prstGeom>
          <a:noFill/>
        </p:spPr>
        <p:txBody>
          <a:bodyPr wrap="square" rtlCol="0">
            <a:spAutoFit/>
          </a:bodyPr>
          <a:lstStyle/>
          <a:p>
            <a:pPr algn="ctr" defTabSz="914400"/>
            <a:r>
              <a:rPr lang="en-US" dirty="0">
                <a:solidFill>
                  <a:prstClr val="black"/>
                </a:solidFill>
                <a:latin typeface="Calibri"/>
              </a:rPr>
              <a:t>SSSR selects samples </a:t>
            </a:r>
          </a:p>
        </p:txBody>
      </p:sp>
      <p:cxnSp>
        <p:nvCxnSpPr>
          <p:cNvPr id="39" name="Straight Arrow Connector 38">
            <a:extLst>
              <a:ext uri="{FF2B5EF4-FFF2-40B4-BE49-F238E27FC236}">
                <a16:creationId xmlns:a16="http://schemas.microsoft.com/office/drawing/2014/main" id="{C29DC5AF-6DE5-47C7-A778-F6C9E042D462}"/>
              </a:ext>
            </a:extLst>
          </p:cNvPr>
          <p:cNvCxnSpPr>
            <a:stCxn id="37" idx="3"/>
            <a:endCxn id="40" idx="1"/>
          </p:cNvCxnSpPr>
          <p:nvPr/>
        </p:nvCxnSpPr>
        <p:spPr>
          <a:xfrm>
            <a:off x="1644050" y="1750011"/>
            <a:ext cx="605088" cy="13798"/>
          </a:xfrm>
          <a:prstGeom prst="straightConnector1">
            <a:avLst/>
          </a:prstGeom>
          <a:noFill/>
          <a:ln w="25400" cap="flat" cmpd="sng" algn="ctr">
            <a:solidFill>
              <a:sysClr val="windowText" lastClr="000000"/>
            </a:solidFill>
            <a:prstDash val="solid"/>
            <a:tailEnd type="arrow"/>
          </a:ln>
          <a:effectLst/>
        </p:spPr>
      </p:cxnSp>
      <p:sp>
        <p:nvSpPr>
          <p:cNvPr id="40" name="Flowchart: Alternate Process 39">
            <a:extLst>
              <a:ext uri="{FF2B5EF4-FFF2-40B4-BE49-F238E27FC236}">
                <a16:creationId xmlns:a16="http://schemas.microsoft.com/office/drawing/2014/main" id="{8774238C-7007-4C05-A6F8-B76FBB80B100}"/>
              </a:ext>
            </a:extLst>
          </p:cNvPr>
          <p:cNvSpPr/>
          <p:nvPr/>
        </p:nvSpPr>
        <p:spPr>
          <a:xfrm>
            <a:off x="2249138" y="1302144"/>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1" name="TextBox 40">
            <a:extLst>
              <a:ext uri="{FF2B5EF4-FFF2-40B4-BE49-F238E27FC236}">
                <a16:creationId xmlns:a16="http://schemas.microsoft.com/office/drawing/2014/main" id="{4064FF96-ABA9-481E-A4E2-BCAAE3BA75AC}"/>
              </a:ext>
            </a:extLst>
          </p:cNvPr>
          <p:cNvSpPr txBox="1"/>
          <p:nvPr/>
        </p:nvSpPr>
        <p:spPr>
          <a:xfrm>
            <a:off x="2325338" y="1302144"/>
            <a:ext cx="1444556" cy="923330"/>
          </a:xfrm>
          <a:prstGeom prst="rect">
            <a:avLst/>
          </a:prstGeom>
          <a:noFill/>
        </p:spPr>
        <p:txBody>
          <a:bodyPr wrap="square" rtlCol="0">
            <a:spAutoFit/>
          </a:bodyPr>
          <a:lstStyle/>
          <a:p>
            <a:pPr algn="ctr" defTabSz="914400"/>
            <a:r>
              <a:rPr lang="en-US" dirty="0">
                <a:solidFill>
                  <a:prstClr val="black"/>
                </a:solidFill>
                <a:latin typeface="Calibri"/>
              </a:rPr>
              <a:t>SSSR signs and dates DD1222</a:t>
            </a:r>
          </a:p>
        </p:txBody>
      </p:sp>
      <p:cxnSp>
        <p:nvCxnSpPr>
          <p:cNvPr id="42" name="Straight Arrow Connector 41">
            <a:extLst>
              <a:ext uri="{FF2B5EF4-FFF2-40B4-BE49-F238E27FC236}">
                <a16:creationId xmlns:a16="http://schemas.microsoft.com/office/drawing/2014/main" id="{CD0AB9D0-E8BF-4C88-8BBE-FB9392F4A19D}"/>
              </a:ext>
            </a:extLst>
          </p:cNvPr>
          <p:cNvCxnSpPr/>
          <p:nvPr/>
        </p:nvCxnSpPr>
        <p:spPr>
          <a:xfrm>
            <a:off x="3846094" y="1803529"/>
            <a:ext cx="419100" cy="349"/>
          </a:xfrm>
          <a:prstGeom prst="straightConnector1">
            <a:avLst/>
          </a:prstGeom>
          <a:noFill/>
          <a:ln w="25400" cap="flat" cmpd="sng" algn="ctr">
            <a:solidFill>
              <a:sysClr val="windowText" lastClr="000000"/>
            </a:solidFill>
            <a:prstDash val="solid"/>
            <a:tailEnd type="arrow"/>
          </a:ln>
          <a:effectLst/>
        </p:spPr>
      </p:cxnSp>
      <p:sp>
        <p:nvSpPr>
          <p:cNvPr id="43" name="Flowchart: Alternate Process 42">
            <a:extLst>
              <a:ext uri="{FF2B5EF4-FFF2-40B4-BE49-F238E27FC236}">
                <a16:creationId xmlns:a16="http://schemas.microsoft.com/office/drawing/2014/main" id="{DBF016B9-8389-427A-8DEF-7ACB5A4BA3A2}"/>
              </a:ext>
            </a:extLst>
          </p:cNvPr>
          <p:cNvSpPr/>
          <p:nvPr/>
        </p:nvSpPr>
        <p:spPr>
          <a:xfrm>
            <a:off x="4256820" y="1415140"/>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4" name="TextBox 43">
            <a:extLst>
              <a:ext uri="{FF2B5EF4-FFF2-40B4-BE49-F238E27FC236}">
                <a16:creationId xmlns:a16="http://schemas.microsoft.com/office/drawing/2014/main" id="{5E8D4D53-3334-4380-ADD7-5C35819E6D00}"/>
              </a:ext>
            </a:extLst>
          </p:cNvPr>
          <p:cNvSpPr txBox="1"/>
          <p:nvPr/>
        </p:nvSpPr>
        <p:spPr>
          <a:xfrm>
            <a:off x="4256820" y="1433744"/>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45" name="Flowchart: Alternate Process 44">
            <a:extLst>
              <a:ext uri="{FF2B5EF4-FFF2-40B4-BE49-F238E27FC236}">
                <a16:creationId xmlns:a16="http://schemas.microsoft.com/office/drawing/2014/main" id="{BD4E9454-41E6-492F-8FF0-65CF8A09AA7F}"/>
              </a:ext>
            </a:extLst>
          </p:cNvPr>
          <p:cNvSpPr/>
          <p:nvPr/>
        </p:nvSpPr>
        <p:spPr>
          <a:xfrm>
            <a:off x="5963269" y="1285767"/>
            <a:ext cx="2266332"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6" name="TextBox 45">
            <a:extLst>
              <a:ext uri="{FF2B5EF4-FFF2-40B4-BE49-F238E27FC236}">
                <a16:creationId xmlns:a16="http://schemas.microsoft.com/office/drawing/2014/main" id="{6B583093-ED6D-48C8-BE7B-C11708247A6E}"/>
              </a:ext>
            </a:extLst>
          </p:cNvPr>
          <p:cNvSpPr txBox="1"/>
          <p:nvPr/>
        </p:nvSpPr>
        <p:spPr>
          <a:xfrm>
            <a:off x="6039468" y="1285767"/>
            <a:ext cx="2190132" cy="923330"/>
          </a:xfrm>
          <a:prstGeom prst="rect">
            <a:avLst/>
          </a:prstGeom>
          <a:noFill/>
        </p:spPr>
        <p:txBody>
          <a:bodyPr wrap="square" rtlCol="0">
            <a:spAutoFit/>
          </a:bodyPr>
          <a:lstStyle/>
          <a:p>
            <a:pPr algn="ctr" defTabSz="914400"/>
            <a:r>
              <a:rPr lang="en-US" dirty="0">
                <a:solidFill>
                  <a:prstClr val="black"/>
                </a:solidFill>
                <a:latin typeface="Calibri"/>
              </a:rPr>
              <a:t>Within 90 days the test report is sent to the DLA PTC</a:t>
            </a:r>
          </a:p>
        </p:txBody>
      </p:sp>
      <p:cxnSp>
        <p:nvCxnSpPr>
          <p:cNvPr id="47" name="Straight Arrow Connector 46">
            <a:extLst>
              <a:ext uri="{FF2B5EF4-FFF2-40B4-BE49-F238E27FC236}">
                <a16:creationId xmlns:a16="http://schemas.microsoft.com/office/drawing/2014/main" id="{753FAF7A-E32B-49D5-9D4B-B5CEC538077C}"/>
              </a:ext>
            </a:extLst>
          </p:cNvPr>
          <p:cNvCxnSpPr/>
          <p:nvPr/>
        </p:nvCxnSpPr>
        <p:spPr>
          <a:xfrm>
            <a:off x="5524500" y="1747432"/>
            <a:ext cx="419100" cy="349"/>
          </a:xfrm>
          <a:prstGeom prst="straightConnector1">
            <a:avLst/>
          </a:prstGeom>
          <a:noFill/>
          <a:ln w="25400" cap="flat" cmpd="sng" algn="ctr">
            <a:solidFill>
              <a:sysClr val="windowText" lastClr="000000"/>
            </a:solidFill>
            <a:prstDash val="solid"/>
            <a:tailEnd type="arrow"/>
          </a:ln>
          <a:effectLst/>
        </p:spPr>
      </p:cxnSp>
      <p:cxnSp>
        <p:nvCxnSpPr>
          <p:cNvPr id="48" name="Straight Arrow Connector 47">
            <a:extLst>
              <a:ext uri="{FF2B5EF4-FFF2-40B4-BE49-F238E27FC236}">
                <a16:creationId xmlns:a16="http://schemas.microsoft.com/office/drawing/2014/main" id="{994FDA0C-30F0-4F8B-AF25-38FB31972C47}"/>
              </a:ext>
            </a:extLst>
          </p:cNvPr>
          <p:cNvCxnSpPr/>
          <p:nvPr/>
        </p:nvCxnSpPr>
        <p:spPr>
          <a:xfrm>
            <a:off x="7096435" y="2232461"/>
            <a:ext cx="0" cy="533400"/>
          </a:xfrm>
          <a:prstGeom prst="straightConnector1">
            <a:avLst/>
          </a:prstGeom>
          <a:noFill/>
          <a:ln w="25400" cap="flat" cmpd="sng" algn="ctr">
            <a:solidFill>
              <a:sysClr val="windowText" lastClr="000000"/>
            </a:solidFill>
            <a:prstDash val="solid"/>
            <a:tailEnd type="arrow"/>
          </a:ln>
          <a:effectLst/>
        </p:spPr>
      </p:cxnSp>
      <p:sp>
        <p:nvSpPr>
          <p:cNvPr id="49" name="TextBox 48">
            <a:extLst>
              <a:ext uri="{FF2B5EF4-FFF2-40B4-BE49-F238E27FC236}">
                <a16:creationId xmlns:a16="http://schemas.microsoft.com/office/drawing/2014/main" id="{60455C36-E5F2-4BF9-BED6-E17D01B5DAF0}"/>
              </a:ext>
            </a:extLst>
          </p:cNvPr>
          <p:cNvSpPr txBox="1"/>
          <p:nvPr/>
        </p:nvSpPr>
        <p:spPr>
          <a:xfrm>
            <a:off x="6213630" y="2853677"/>
            <a:ext cx="1765609" cy="646331"/>
          </a:xfrm>
          <a:prstGeom prst="rect">
            <a:avLst/>
          </a:prstGeom>
          <a:noFill/>
        </p:spPr>
        <p:txBody>
          <a:bodyPr wrap="square" rtlCol="0">
            <a:spAutoFit/>
          </a:bodyPr>
          <a:lstStyle/>
          <a:p>
            <a:pPr algn="ctr" defTabSz="914400"/>
            <a:r>
              <a:rPr lang="en-US" dirty="0">
                <a:solidFill>
                  <a:prstClr val="black"/>
                </a:solidFill>
                <a:latin typeface="Calibri"/>
              </a:rPr>
              <a:t>PTC evaluates test report</a:t>
            </a:r>
          </a:p>
        </p:txBody>
      </p:sp>
      <p:sp>
        <p:nvSpPr>
          <p:cNvPr id="50" name="Flowchart: Alternate Process 49">
            <a:extLst>
              <a:ext uri="{FF2B5EF4-FFF2-40B4-BE49-F238E27FC236}">
                <a16:creationId xmlns:a16="http://schemas.microsoft.com/office/drawing/2014/main" id="{84F80F1D-37E4-4966-9465-34ADB9C96418}"/>
              </a:ext>
            </a:extLst>
          </p:cNvPr>
          <p:cNvSpPr/>
          <p:nvPr/>
        </p:nvSpPr>
        <p:spPr>
          <a:xfrm>
            <a:off x="6393612" y="2833806"/>
            <a:ext cx="1371600"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51" name="Flowchart: Alternate Process 50">
            <a:extLst>
              <a:ext uri="{FF2B5EF4-FFF2-40B4-BE49-F238E27FC236}">
                <a16:creationId xmlns:a16="http://schemas.microsoft.com/office/drawing/2014/main" id="{C5A398EB-2696-418E-B59A-1EFC87FBE39C}"/>
              </a:ext>
            </a:extLst>
          </p:cNvPr>
          <p:cNvSpPr/>
          <p:nvPr/>
        </p:nvSpPr>
        <p:spPr>
          <a:xfrm>
            <a:off x="2474140" y="2954316"/>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52" name="TextBox 51">
            <a:extLst>
              <a:ext uri="{FF2B5EF4-FFF2-40B4-BE49-F238E27FC236}">
                <a16:creationId xmlns:a16="http://schemas.microsoft.com/office/drawing/2014/main" id="{35EDAFA3-50B1-4878-965C-12E325D49EB8}"/>
              </a:ext>
            </a:extLst>
          </p:cNvPr>
          <p:cNvSpPr txBox="1"/>
          <p:nvPr/>
        </p:nvSpPr>
        <p:spPr>
          <a:xfrm>
            <a:off x="2482161" y="2973153"/>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53" name="Straight Arrow Connector 52">
            <a:extLst>
              <a:ext uri="{FF2B5EF4-FFF2-40B4-BE49-F238E27FC236}">
                <a16:creationId xmlns:a16="http://schemas.microsoft.com/office/drawing/2014/main" id="{CC5C0814-7E43-4263-8A1B-2B105FAB2668}"/>
              </a:ext>
            </a:extLst>
          </p:cNvPr>
          <p:cNvCxnSpPr/>
          <p:nvPr/>
        </p:nvCxnSpPr>
        <p:spPr>
          <a:xfrm>
            <a:off x="3057641" y="2262943"/>
            <a:ext cx="0" cy="533748"/>
          </a:xfrm>
          <a:prstGeom prst="straightConnector1">
            <a:avLst/>
          </a:prstGeom>
          <a:noFill/>
          <a:ln w="25400" cap="flat" cmpd="sng" algn="ctr">
            <a:solidFill>
              <a:sysClr val="windowText" lastClr="000000"/>
            </a:solidFill>
            <a:prstDash val="solid"/>
            <a:tailEnd type="arrow"/>
          </a:ln>
          <a:effectLst/>
        </p:spPr>
      </p:cxnSp>
      <p:cxnSp>
        <p:nvCxnSpPr>
          <p:cNvPr id="54" name="Straight Arrow Connector 53">
            <a:extLst>
              <a:ext uri="{FF2B5EF4-FFF2-40B4-BE49-F238E27FC236}">
                <a16:creationId xmlns:a16="http://schemas.microsoft.com/office/drawing/2014/main" id="{72A9ADF4-F36C-49BD-9ABD-E80B89E3772A}"/>
              </a:ext>
            </a:extLst>
          </p:cNvPr>
          <p:cNvCxnSpPr/>
          <p:nvPr/>
        </p:nvCxnSpPr>
        <p:spPr>
          <a:xfrm>
            <a:off x="3769894" y="3150866"/>
            <a:ext cx="2554706" cy="0"/>
          </a:xfrm>
          <a:prstGeom prst="straightConnector1">
            <a:avLst/>
          </a:prstGeom>
          <a:noFill/>
          <a:ln w="25400" cap="flat" cmpd="sng" algn="ctr">
            <a:solidFill>
              <a:sysClr val="windowText" lastClr="000000"/>
            </a:solidFill>
            <a:prstDash val="solid"/>
            <a:tailEnd type="arrow"/>
          </a:ln>
          <a:effectLst/>
        </p:spPr>
      </p:cxnSp>
      <p:grpSp>
        <p:nvGrpSpPr>
          <p:cNvPr id="55" name="Group 54">
            <a:extLst>
              <a:ext uri="{FF2B5EF4-FFF2-40B4-BE49-F238E27FC236}">
                <a16:creationId xmlns:a16="http://schemas.microsoft.com/office/drawing/2014/main" id="{EA894C59-80C4-4EBB-B770-A01DE3979EAE}"/>
              </a:ext>
            </a:extLst>
          </p:cNvPr>
          <p:cNvGrpSpPr/>
          <p:nvPr/>
        </p:nvGrpSpPr>
        <p:grpSpPr>
          <a:xfrm>
            <a:off x="2993068" y="5439522"/>
            <a:ext cx="3312993" cy="923330"/>
            <a:chOff x="2993068" y="5421106"/>
            <a:chExt cx="3312993" cy="923330"/>
          </a:xfrm>
        </p:grpSpPr>
        <p:cxnSp>
          <p:nvCxnSpPr>
            <p:cNvPr id="56" name="Straight Arrow Connector 55">
              <a:extLst>
                <a:ext uri="{FF2B5EF4-FFF2-40B4-BE49-F238E27FC236}">
                  <a16:creationId xmlns:a16="http://schemas.microsoft.com/office/drawing/2014/main" id="{97B15D96-FDE0-4AE4-866A-AEE75F5811AB}"/>
                </a:ext>
              </a:extLst>
            </p:cNvPr>
            <p:cNvCxnSpPr/>
            <p:nvPr/>
          </p:nvCxnSpPr>
          <p:spPr>
            <a:xfrm flipH="1">
              <a:off x="5677121" y="5847208"/>
              <a:ext cx="628940" cy="0"/>
            </a:xfrm>
            <a:prstGeom prst="straightConnector1">
              <a:avLst/>
            </a:prstGeom>
            <a:noFill/>
            <a:ln w="25400" cap="flat" cmpd="sng" algn="ctr">
              <a:solidFill>
                <a:sysClr val="windowText" lastClr="000000"/>
              </a:solidFill>
              <a:prstDash val="solid"/>
              <a:tailEnd type="arrow"/>
            </a:ln>
            <a:effectLst/>
          </p:spPr>
        </p:cxnSp>
        <p:sp>
          <p:nvSpPr>
            <p:cNvPr id="57" name="TextBox 56">
              <a:extLst>
                <a:ext uri="{FF2B5EF4-FFF2-40B4-BE49-F238E27FC236}">
                  <a16:creationId xmlns:a16="http://schemas.microsoft.com/office/drawing/2014/main" id="{BB5A85B4-E99F-411F-B48A-8DCC4B685377}"/>
                </a:ext>
              </a:extLst>
            </p:cNvPr>
            <p:cNvSpPr txBox="1"/>
            <p:nvPr/>
          </p:nvSpPr>
          <p:spPr>
            <a:xfrm>
              <a:off x="3022944" y="5421106"/>
              <a:ext cx="2552268" cy="923330"/>
            </a:xfrm>
            <a:prstGeom prst="rect">
              <a:avLst/>
            </a:prstGeom>
            <a:noFill/>
          </p:spPr>
          <p:txBody>
            <a:bodyPr wrap="square" rtlCol="0">
              <a:spAutoFit/>
            </a:bodyPr>
            <a:lstStyle/>
            <a:p>
              <a:pPr algn="ctr" defTabSz="914400">
                <a:defRPr/>
              </a:pPr>
              <a:r>
                <a:rPr lang="en-US" kern="0" dirty="0">
                  <a:solidFill>
                    <a:prstClr val="black"/>
                  </a:solidFill>
                  <a:latin typeface="Calibri"/>
                </a:rPr>
                <a:t>Failing report + </a:t>
              </a:r>
            </a:p>
            <a:p>
              <a:pPr algn="ctr" defTabSz="914400">
                <a:defRPr/>
              </a:pPr>
              <a:r>
                <a:rPr lang="en-US" kern="0" dirty="0">
                  <a:solidFill>
                    <a:prstClr val="black"/>
                  </a:solidFill>
                  <a:latin typeface="Calibri"/>
                </a:rPr>
                <a:t>DL6004 to C&amp;T </a:t>
              </a:r>
            </a:p>
            <a:p>
              <a:pPr algn="ctr" defTabSz="914400">
                <a:defRPr/>
              </a:pPr>
              <a:r>
                <a:rPr lang="en-US" kern="0" dirty="0">
                  <a:solidFill>
                    <a:prstClr val="black"/>
                  </a:solidFill>
                  <a:latin typeface="Calibri"/>
                </a:rPr>
                <a:t>REJECT in EBS</a:t>
              </a:r>
            </a:p>
          </p:txBody>
        </p:sp>
        <p:sp>
          <p:nvSpPr>
            <p:cNvPr id="58" name="Flowchart: Alternate Process 57">
              <a:extLst>
                <a:ext uri="{FF2B5EF4-FFF2-40B4-BE49-F238E27FC236}">
                  <a16:creationId xmlns:a16="http://schemas.microsoft.com/office/drawing/2014/main" id="{520C1417-C0BB-42E3-B395-2DA23E517029}"/>
                </a:ext>
              </a:extLst>
            </p:cNvPr>
            <p:cNvSpPr/>
            <p:nvPr/>
          </p:nvSpPr>
          <p:spPr>
            <a:xfrm>
              <a:off x="2993068" y="5421106"/>
              <a:ext cx="2544252" cy="92333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grpSp>
      <p:grpSp>
        <p:nvGrpSpPr>
          <p:cNvPr id="59" name="Group 58">
            <a:extLst>
              <a:ext uri="{FF2B5EF4-FFF2-40B4-BE49-F238E27FC236}">
                <a16:creationId xmlns:a16="http://schemas.microsoft.com/office/drawing/2014/main" id="{668B51AA-5530-4771-BDF9-AB015DA10182}"/>
              </a:ext>
            </a:extLst>
          </p:cNvPr>
          <p:cNvGrpSpPr/>
          <p:nvPr/>
        </p:nvGrpSpPr>
        <p:grpSpPr>
          <a:xfrm>
            <a:off x="5244791" y="3500008"/>
            <a:ext cx="3643132" cy="1350958"/>
            <a:chOff x="5244791" y="3481592"/>
            <a:chExt cx="3643132" cy="1350958"/>
          </a:xfrm>
        </p:grpSpPr>
        <p:sp>
          <p:nvSpPr>
            <p:cNvPr id="60" name="Flowchart: Alternate Process 59">
              <a:extLst>
                <a:ext uri="{FF2B5EF4-FFF2-40B4-BE49-F238E27FC236}">
                  <a16:creationId xmlns:a16="http://schemas.microsoft.com/office/drawing/2014/main" id="{3DB30192-96E2-438D-AFC2-599A28269C20}"/>
                </a:ext>
              </a:extLst>
            </p:cNvPr>
            <p:cNvSpPr/>
            <p:nvPr/>
          </p:nvSpPr>
          <p:spPr>
            <a:xfrm>
              <a:off x="5354128" y="4149654"/>
              <a:ext cx="1553053"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61" name="TextBox 60">
              <a:extLst>
                <a:ext uri="{FF2B5EF4-FFF2-40B4-BE49-F238E27FC236}">
                  <a16:creationId xmlns:a16="http://schemas.microsoft.com/office/drawing/2014/main" id="{C8E4C1E2-AACC-48A0-A6F8-0236B07F3EA9}"/>
                </a:ext>
              </a:extLst>
            </p:cNvPr>
            <p:cNvSpPr txBox="1"/>
            <p:nvPr/>
          </p:nvSpPr>
          <p:spPr>
            <a:xfrm>
              <a:off x="5244791" y="4169525"/>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Contractor </a:t>
              </a:r>
              <a:r>
                <a:rPr lang="en-US" b="1" kern="0" dirty="0">
                  <a:solidFill>
                    <a:prstClr val="black"/>
                  </a:solidFill>
                  <a:latin typeface="Calibri"/>
                </a:rPr>
                <a:t>FAIL</a:t>
              </a:r>
            </a:p>
            <a:p>
              <a:pPr algn="ctr" defTabSz="914400">
                <a:defRPr/>
              </a:pPr>
              <a:r>
                <a:rPr lang="en-US" kern="0" dirty="0">
                  <a:solidFill>
                    <a:prstClr val="black"/>
                  </a:solidFill>
                  <a:latin typeface="Calibri"/>
                </a:rPr>
                <a:t>PTC </a:t>
              </a:r>
              <a:r>
                <a:rPr lang="en-US" b="1" kern="0" dirty="0">
                  <a:solidFill>
                    <a:prstClr val="black"/>
                  </a:solidFill>
                  <a:latin typeface="Calibri"/>
                </a:rPr>
                <a:t>PASS</a:t>
              </a:r>
            </a:p>
          </p:txBody>
        </p:sp>
        <p:cxnSp>
          <p:nvCxnSpPr>
            <p:cNvPr id="62" name="Straight Connector 61">
              <a:extLst>
                <a:ext uri="{FF2B5EF4-FFF2-40B4-BE49-F238E27FC236}">
                  <a16:creationId xmlns:a16="http://schemas.microsoft.com/office/drawing/2014/main" id="{E15156BD-7603-46AE-A30C-4C6A12A8FFC8}"/>
                </a:ext>
              </a:extLst>
            </p:cNvPr>
            <p:cNvCxnSpPr>
              <a:cxnSpLocks/>
            </p:cNvCxnSpPr>
            <p:nvPr/>
          </p:nvCxnSpPr>
          <p:spPr>
            <a:xfrm>
              <a:off x="7096435" y="3481592"/>
              <a:ext cx="0" cy="325531"/>
            </a:xfrm>
            <a:prstGeom prst="line">
              <a:avLst/>
            </a:prstGeom>
            <a:noFill/>
            <a:ln w="25400" cap="flat" cmpd="sng" algn="ctr">
              <a:solidFill>
                <a:sysClr val="windowText" lastClr="000000"/>
              </a:solidFill>
              <a:prstDash val="solid"/>
            </a:ln>
            <a:effectLst/>
          </p:spPr>
        </p:cxnSp>
        <p:cxnSp>
          <p:nvCxnSpPr>
            <p:cNvPr id="63" name="Straight Connector 62">
              <a:extLst>
                <a:ext uri="{FF2B5EF4-FFF2-40B4-BE49-F238E27FC236}">
                  <a16:creationId xmlns:a16="http://schemas.microsoft.com/office/drawing/2014/main" id="{03DC1C6D-9F3A-4D60-B88C-E813E3406A23}"/>
                </a:ext>
              </a:extLst>
            </p:cNvPr>
            <p:cNvCxnSpPr/>
            <p:nvPr/>
          </p:nvCxnSpPr>
          <p:spPr>
            <a:xfrm flipH="1">
              <a:off x="6127596" y="3807123"/>
              <a:ext cx="1880581" cy="0"/>
            </a:xfrm>
            <a:prstGeom prst="line">
              <a:avLst/>
            </a:prstGeom>
            <a:noFill/>
            <a:ln w="25400" cap="flat" cmpd="sng" algn="ctr">
              <a:solidFill>
                <a:sysClr val="windowText" lastClr="000000"/>
              </a:solidFill>
              <a:prstDash val="solid"/>
            </a:ln>
            <a:effectLst/>
          </p:spPr>
        </p:cxnSp>
        <p:sp>
          <p:nvSpPr>
            <p:cNvPr id="64" name="Flowchart: Alternate Process 63">
              <a:extLst>
                <a:ext uri="{FF2B5EF4-FFF2-40B4-BE49-F238E27FC236}">
                  <a16:creationId xmlns:a16="http://schemas.microsoft.com/office/drawing/2014/main" id="{9EED8BD3-9977-423F-916A-3880FE42CBC9}"/>
                </a:ext>
              </a:extLst>
            </p:cNvPr>
            <p:cNvSpPr/>
            <p:nvPr/>
          </p:nvSpPr>
          <p:spPr>
            <a:xfrm>
              <a:off x="7231651" y="4166348"/>
              <a:ext cx="1553053"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65" name="TextBox 64">
              <a:extLst>
                <a:ext uri="{FF2B5EF4-FFF2-40B4-BE49-F238E27FC236}">
                  <a16:creationId xmlns:a16="http://schemas.microsoft.com/office/drawing/2014/main" id="{22677A2F-24DC-4D98-878B-0FE3E2767884}"/>
                </a:ext>
              </a:extLst>
            </p:cNvPr>
            <p:cNvSpPr txBox="1"/>
            <p:nvPr/>
          </p:nvSpPr>
          <p:spPr>
            <a:xfrm>
              <a:off x="7122314" y="4186219"/>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Contractor </a:t>
              </a:r>
              <a:r>
                <a:rPr lang="en-US" b="1" kern="0" dirty="0">
                  <a:solidFill>
                    <a:prstClr val="black"/>
                  </a:solidFill>
                  <a:latin typeface="Calibri"/>
                </a:rPr>
                <a:t>FAIL</a:t>
              </a:r>
            </a:p>
            <a:p>
              <a:pPr algn="ctr" defTabSz="914400">
                <a:defRPr/>
              </a:pPr>
              <a:r>
                <a:rPr lang="en-US" kern="0" dirty="0">
                  <a:solidFill>
                    <a:prstClr val="black"/>
                  </a:solidFill>
                  <a:latin typeface="Calibri"/>
                </a:rPr>
                <a:t>PTC </a:t>
              </a:r>
              <a:r>
                <a:rPr lang="en-US" b="1" kern="0" dirty="0">
                  <a:solidFill>
                    <a:prstClr val="black"/>
                  </a:solidFill>
                  <a:latin typeface="Calibri"/>
                </a:rPr>
                <a:t>FAIL</a:t>
              </a:r>
            </a:p>
          </p:txBody>
        </p:sp>
        <p:cxnSp>
          <p:nvCxnSpPr>
            <p:cNvPr id="66" name="Straight Connector 65">
              <a:extLst>
                <a:ext uri="{FF2B5EF4-FFF2-40B4-BE49-F238E27FC236}">
                  <a16:creationId xmlns:a16="http://schemas.microsoft.com/office/drawing/2014/main" id="{582283EF-D039-4359-9E5C-A8879E9B96C2}"/>
                </a:ext>
              </a:extLst>
            </p:cNvPr>
            <p:cNvCxnSpPr/>
            <p:nvPr/>
          </p:nvCxnSpPr>
          <p:spPr>
            <a:xfrm>
              <a:off x="6130654" y="3824123"/>
              <a:ext cx="0" cy="325531"/>
            </a:xfrm>
            <a:prstGeom prst="line">
              <a:avLst/>
            </a:prstGeom>
            <a:noFill/>
            <a:ln w="25400" cap="flat" cmpd="sng" algn="ctr">
              <a:solidFill>
                <a:sysClr val="windowText" lastClr="000000"/>
              </a:solidFill>
              <a:prstDash val="solid"/>
            </a:ln>
            <a:effectLst/>
          </p:spPr>
        </p:cxnSp>
        <p:cxnSp>
          <p:nvCxnSpPr>
            <p:cNvPr id="67" name="Straight Connector 66">
              <a:extLst>
                <a:ext uri="{FF2B5EF4-FFF2-40B4-BE49-F238E27FC236}">
                  <a16:creationId xmlns:a16="http://schemas.microsoft.com/office/drawing/2014/main" id="{C4C8E514-E6FB-432A-A5EC-BD874C127226}"/>
                </a:ext>
              </a:extLst>
            </p:cNvPr>
            <p:cNvCxnSpPr/>
            <p:nvPr/>
          </p:nvCxnSpPr>
          <p:spPr>
            <a:xfrm>
              <a:off x="8008177" y="3824122"/>
              <a:ext cx="0" cy="325531"/>
            </a:xfrm>
            <a:prstGeom prst="line">
              <a:avLst/>
            </a:prstGeom>
            <a:noFill/>
            <a:ln w="25400" cap="flat" cmpd="sng" algn="ctr">
              <a:solidFill>
                <a:sysClr val="windowText" lastClr="000000"/>
              </a:solidFill>
              <a:prstDash val="solid"/>
            </a:ln>
            <a:effectLst/>
          </p:spPr>
        </p:cxnSp>
      </p:grpSp>
      <p:grpSp>
        <p:nvGrpSpPr>
          <p:cNvPr id="68" name="Group 67">
            <a:extLst>
              <a:ext uri="{FF2B5EF4-FFF2-40B4-BE49-F238E27FC236}">
                <a16:creationId xmlns:a16="http://schemas.microsoft.com/office/drawing/2014/main" id="{DA5CA437-6E61-497C-AE0B-ACBBF0437643}"/>
              </a:ext>
            </a:extLst>
          </p:cNvPr>
          <p:cNvGrpSpPr/>
          <p:nvPr/>
        </p:nvGrpSpPr>
        <p:grpSpPr>
          <a:xfrm>
            <a:off x="6113366" y="4850966"/>
            <a:ext cx="1932340" cy="1350085"/>
            <a:chOff x="6113366" y="4832550"/>
            <a:chExt cx="1932340" cy="1350085"/>
          </a:xfrm>
        </p:grpSpPr>
        <p:cxnSp>
          <p:nvCxnSpPr>
            <p:cNvPr id="69" name="Straight Arrow Connector 68">
              <a:extLst>
                <a:ext uri="{FF2B5EF4-FFF2-40B4-BE49-F238E27FC236}">
                  <a16:creationId xmlns:a16="http://schemas.microsoft.com/office/drawing/2014/main" id="{59507290-C396-4428-96C6-22515E4ED184}"/>
                </a:ext>
              </a:extLst>
            </p:cNvPr>
            <p:cNvCxnSpPr/>
            <p:nvPr/>
          </p:nvCxnSpPr>
          <p:spPr>
            <a:xfrm>
              <a:off x="7082147" y="5165042"/>
              <a:ext cx="0" cy="298812"/>
            </a:xfrm>
            <a:prstGeom prst="straightConnector1">
              <a:avLst/>
            </a:prstGeom>
            <a:noFill/>
            <a:ln w="25400" cap="flat" cmpd="sng" algn="ctr">
              <a:solidFill>
                <a:sysClr val="windowText" lastClr="000000"/>
              </a:solidFill>
              <a:prstDash val="solid"/>
              <a:tailEnd type="arrow"/>
            </a:ln>
            <a:effectLst/>
          </p:spPr>
        </p:cxnSp>
        <p:sp>
          <p:nvSpPr>
            <p:cNvPr id="70" name="Flowchart: Alternate Process 69">
              <a:extLst>
                <a:ext uri="{FF2B5EF4-FFF2-40B4-BE49-F238E27FC236}">
                  <a16:creationId xmlns:a16="http://schemas.microsoft.com/office/drawing/2014/main" id="{6602263F-303D-4E65-B7DE-2514DE2F26F3}"/>
                </a:ext>
              </a:extLst>
            </p:cNvPr>
            <p:cNvSpPr/>
            <p:nvPr/>
          </p:nvSpPr>
          <p:spPr>
            <a:xfrm>
              <a:off x="6372715" y="5511782"/>
              <a:ext cx="1447440" cy="670853"/>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71" name="TextBox 70">
              <a:extLst>
                <a:ext uri="{FF2B5EF4-FFF2-40B4-BE49-F238E27FC236}">
                  <a16:creationId xmlns:a16="http://schemas.microsoft.com/office/drawing/2014/main" id="{1982F7D1-BD6C-4C81-B115-0E8A0F0BE4D8}"/>
                </a:ext>
              </a:extLst>
            </p:cNvPr>
            <p:cNvSpPr txBox="1"/>
            <p:nvPr/>
          </p:nvSpPr>
          <p:spPr>
            <a:xfrm>
              <a:off x="6331140" y="5524557"/>
              <a:ext cx="1547842" cy="646331"/>
            </a:xfrm>
            <a:prstGeom prst="rect">
              <a:avLst/>
            </a:prstGeom>
            <a:noFill/>
          </p:spPr>
          <p:txBody>
            <a:bodyPr wrap="square" rtlCol="0">
              <a:spAutoFit/>
            </a:bodyPr>
            <a:lstStyle/>
            <a:p>
              <a:pPr algn="ctr" defTabSz="914400">
                <a:defRPr/>
              </a:pPr>
              <a:r>
                <a:rPr lang="en-US" kern="0" dirty="0">
                  <a:solidFill>
                    <a:prstClr val="black"/>
                  </a:solidFill>
                  <a:latin typeface="Calibri"/>
                </a:rPr>
                <a:t>PTC generates DL6004</a:t>
              </a:r>
            </a:p>
          </p:txBody>
        </p:sp>
        <p:cxnSp>
          <p:nvCxnSpPr>
            <p:cNvPr id="72" name="Straight Connector 71">
              <a:extLst>
                <a:ext uri="{FF2B5EF4-FFF2-40B4-BE49-F238E27FC236}">
                  <a16:creationId xmlns:a16="http://schemas.microsoft.com/office/drawing/2014/main" id="{7733F8B7-316C-4F54-B2B8-9B4F04D67BF5}"/>
                </a:ext>
              </a:extLst>
            </p:cNvPr>
            <p:cNvCxnSpPr/>
            <p:nvPr/>
          </p:nvCxnSpPr>
          <p:spPr>
            <a:xfrm>
              <a:off x="6113366" y="4832550"/>
              <a:ext cx="0" cy="325531"/>
            </a:xfrm>
            <a:prstGeom prst="line">
              <a:avLst/>
            </a:prstGeom>
            <a:noFill/>
            <a:ln w="25400" cap="flat" cmpd="sng" algn="ctr">
              <a:solidFill>
                <a:sysClr val="windowText" lastClr="000000"/>
              </a:solidFill>
              <a:prstDash val="solid"/>
            </a:ln>
            <a:effectLst/>
          </p:spPr>
        </p:cxnSp>
        <p:cxnSp>
          <p:nvCxnSpPr>
            <p:cNvPr id="73" name="Straight Connector 72">
              <a:extLst>
                <a:ext uri="{FF2B5EF4-FFF2-40B4-BE49-F238E27FC236}">
                  <a16:creationId xmlns:a16="http://schemas.microsoft.com/office/drawing/2014/main" id="{D288C49E-3CF2-4D5E-85B7-2E641EF12A7E}"/>
                </a:ext>
              </a:extLst>
            </p:cNvPr>
            <p:cNvCxnSpPr/>
            <p:nvPr/>
          </p:nvCxnSpPr>
          <p:spPr>
            <a:xfrm>
              <a:off x="8045706" y="4848411"/>
              <a:ext cx="0" cy="325531"/>
            </a:xfrm>
            <a:prstGeom prst="line">
              <a:avLst/>
            </a:prstGeom>
            <a:noFill/>
            <a:ln w="25400" cap="flat" cmpd="sng" algn="ctr">
              <a:solidFill>
                <a:sysClr val="windowText" lastClr="000000"/>
              </a:solidFill>
              <a:prstDash val="solid"/>
            </a:ln>
            <a:effectLst/>
          </p:spPr>
        </p:cxnSp>
        <p:cxnSp>
          <p:nvCxnSpPr>
            <p:cNvPr id="74" name="Straight Connector 73">
              <a:extLst>
                <a:ext uri="{FF2B5EF4-FFF2-40B4-BE49-F238E27FC236}">
                  <a16:creationId xmlns:a16="http://schemas.microsoft.com/office/drawing/2014/main" id="{3D50E6D9-4E08-47A8-97A8-BA5F9EFD93BA}"/>
                </a:ext>
              </a:extLst>
            </p:cNvPr>
            <p:cNvCxnSpPr/>
            <p:nvPr/>
          </p:nvCxnSpPr>
          <p:spPr>
            <a:xfrm flipH="1">
              <a:off x="6130655" y="5165042"/>
              <a:ext cx="1915051" cy="272"/>
            </a:xfrm>
            <a:prstGeom prst="line">
              <a:avLst/>
            </a:prstGeom>
            <a:noFill/>
            <a:ln w="25400" cap="flat" cmpd="sng" algn="ctr">
              <a:solidFill>
                <a:sysClr val="windowText" lastClr="000000"/>
              </a:solidFill>
              <a:prstDash val="solid"/>
            </a:ln>
            <a:effectLst/>
          </p:spPr>
        </p:cxnSp>
      </p:grpSp>
    </p:spTree>
    <p:extLst>
      <p:ext uri="{BB962C8B-B14F-4D97-AF65-F5344CB8AC3E}">
        <p14:creationId xmlns:p14="http://schemas.microsoft.com/office/powerpoint/2010/main" val="386936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idx="4294967295"/>
          </p:nvPr>
        </p:nvSpPr>
        <p:spPr bwMode="auto">
          <a:xfrm>
            <a:off x="1786467" y="249238"/>
            <a:ext cx="837247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3200" dirty="0">
                <a:latin typeface="Times New Roman" panose="02020603050405020304" pitchFamily="18" charset="0"/>
                <a:cs typeface="Times New Roman" panose="02020603050405020304" pitchFamily="18" charset="0"/>
              </a:rPr>
              <a:t>PTC-A Value Added</a:t>
            </a:r>
          </a:p>
        </p:txBody>
      </p:sp>
      <p:sp>
        <p:nvSpPr>
          <p:cNvPr id="11267" name="Rectangle 3"/>
          <p:cNvSpPr txBox="1">
            <a:spLocks noChangeArrowheads="1"/>
          </p:cNvSpPr>
          <p:nvPr/>
        </p:nvSpPr>
        <p:spPr bwMode="auto">
          <a:xfrm>
            <a:off x="381000" y="4038600"/>
            <a:ext cx="8686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Test and support to DLA customers is non-reimbursable</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Integrated into overall TQ program</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Studies demonstrate best value to the agency</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Record of excellent support throughout DLA </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Our Lab is ISO Registered, ISO 9001-2015</a:t>
            </a:r>
          </a:p>
        </p:txBody>
      </p:sp>
      <p:sp>
        <p:nvSpPr>
          <p:cNvPr id="11268" name="TextBox 3"/>
          <p:cNvSpPr txBox="1">
            <a:spLocks noChangeArrowheads="1"/>
          </p:cNvSpPr>
          <p:nvPr/>
        </p:nvSpPr>
        <p:spPr bwMode="auto">
          <a:xfrm>
            <a:off x="0" y="6396038"/>
            <a:ext cx="9144000" cy="461962"/>
          </a:xfrm>
          <a:prstGeom prst="rect">
            <a:avLst/>
          </a:prstGeom>
          <a:solidFill>
            <a:srgbClr val="0076A3"/>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Provide Professional and Cost Effective Testing Services</a:t>
            </a:r>
          </a:p>
        </p:txBody>
      </p:sp>
      <p:sp>
        <p:nvSpPr>
          <p:cNvPr id="5" name="Content Placeholder 1"/>
          <p:cNvSpPr>
            <a:spLocks noGrp="1"/>
          </p:cNvSpPr>
          <p:nvPr>
            <p:ph idx="1"/>
          </p:nvPr>
        </p:nvSpPr>
        <p:spPr bwMode="auto">
          <a:xfrm>
            <a:off x="381000" y="1066800"/>
            <a:ext cx="8229600" cy="281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Arial" charset="0"/>
              <a:buNone/>
              <a:defRPr/>
            </a:pPr>
            <a:r>
              <a:rPr lang="en-US" b="1" u="sng" dirty="0">
                <a:latin typeface="Times New Roman" panose="02020603050405020304" pitchFamily="18" charset="0"/>
                <a:cs typeface="Times New Roman" panose="02020603050405020304" pitchFamily="18" charset="0"/>
              </a:rPr>
              <a:t>Value Of Testing</a:t>
            </a:r>
            <a:endParaRPr lang="en-US" sz="2400" dirty="0">
              <a:latin typeface="Times New Roman" panose="02020603050405020304" pitchFamily="18" charset="0"/>
              <a:cs typeface="Times New Roman" panose="02020603050405020304" pitchFamily="18" charset="0"/>
            </a:endParaRPr>
          </a:p>
          <a:p>
            <a:pPr>
              <a:buFont typeface="Arial" charset="0"/>
              <a:buChar char="•"/>
              <a:defRPr/>
            </a:pPr>
            <a:r>
              <a:rPr lang="en-US" sz="2400" dirty="0">
                <a:latin typeface="Times New Roman" panose="02020603050405020304" pitchFamily="18" charset="0"/>
                <a:cs typeface="Times New Roman" panose="02020603050405020304" pitchFamily="18" charset="0"/>
              </a:rPr>
              <a:t>Ensures Product Conformance</a:t>
            </a:r>
          </a:p>
          <a:p>
            <a:pPr>
              <a:buFont typeface="Arial" charset="0"/>
              <a:buChar char="•"/>
              <a:defRPr/>
            </a:pPr>
            <a:r>
              <a:rPr lang="en-US" sz="2400" dirty="0">
                <a:latin typeface="Times New Roman" panose="02020603050405020304" pitchFamily="18" charset="0"/>
                <a:cs typeface="Times New Roman" panose="02020603050405020304" pitchFamily="18" charset="0"/>
              </a:rPr>
              <a:t>Mitigates the Risk of Counterfeit goods entering Supply Chains</a:t>
            </a:r>
          </a:p>
          <a:p>
            <a:pPr>
              <a:buFont typeface="Arial" charset="0"/>
              <a:buChar char="•"/>
              <a:defRPr/>
            </a:pPr>
            <a:r>
              <a:rPr lang="en-US" sz="2400" dirty="0">
                <a:latin typeface="Times New Roman" panose="02020603050405020304" pitchFamily="18" charset="0"/>
                <a:cs typeface="Times New Roman" panose="02020603050405020304" pitchFamily="18" charset="0"/>
              </a:rPr>
              <a:t>Reduces Customer Complaints</a:t>
            </a:r>
          </a:p>
          <a:p>
            <a:pPr>
              <a:buFont typeface="Arial" charset="0"/>
              <a:buChar char="•"/>
              <a:defRPr/>
            </a:pPr>
            <a:r>
              <a:rPr lang="en-US" sz="2400" dirty="0">
                <a:latin typeface="Times New Roman" panose="02020603050405020304" pitchFamily="18" charset="0"/>
                <a:cs typeface="Times New Roman" panose="02020603050405020304" pitchFamily="18" charset="0"/>
              </a:rPr>
              <a:t>Reduces Material Cost / Identifies Questionable Sources</a:t>
            </a:r>
          </a:p>
          <a:p>
            <a:pPr marL="0" indent="0">
              <a:buFont typeface="Arial" charset="0"/>
              <a:buNone/>
              <a:defRPr/>
            </a:pPr>
            <a:endParaRPr lang="en-US" sz="1400" dirty="0">
              <a:latin typeface="Times New Roman" panose="02020603050405020304" pitchFamily="18" charset="0"/>
              <a:cs typeface="Times New Roman" panose="02020603050405020304" pitchFamily="18" charset="0"/>
            </a:endParaRPr>
          </a:p>
        </p:txBody>
      </p:sp>
      <p:sp>
        <p:nvSpPr>
          <p:cNvPr id="11270" name="TextBox 1"/>
          <p:cNvSpPr txBox="1">
            <a:spLocks noChangeArrowheads="1"/>
          </p:cNvSpPr>
          <p:nvPr/>
        </p:nvSpPr>
        <p:spPr bwMode="auto">
          <a:xfrm>
            <a:off x="2209800" y="3454400"/>
            <a:ext cx="4253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Advantages of the PTC</a:t>
            </a:r>
          </a:p>
        </p:txBody>
      </p:sp>
    </p:spTree>
    <p:extLst>
      <p:ext uri="{BB962C8B-B14F-4D97-AF65-F5344CB8AC3E}">
        <p14:creationId xmlns:p14="http://schemas.microsoft.com/office/powerpoint/2010/main" val="1635179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DL6004 and Failures</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40</a:t>
            </a:fld>
            <a:endParaRPr lang="en-US"/>
          </a:p>
        </p:txBody>
      </p:sp>
      <p:sp>
        <p:nvSpPr>
          <p:cNvPr id="6" name="Content Placeholder 2">
            <a:extLst>
              <a:ext uri="{FF2B5EF4-FFF2-40B4-BE49-F238E27FC236}">
                <a16:creationId xmlns:a16="http://schemas.microsoft.com/office/drawing/2014/main" id="{E919C25C-92ED-402C-965E-C56162A0CC0C}"/>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Summary of the pertinent information needed for a usage decision or corrective action.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will fill out Part I</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descr="A screenshot of a cell phone&#10;&#10;Description automatically generated">
            <a:extLst>
              <a:ext uri="{FF2B5EF4-FFF2-40B4-BE49-F238E27FC236}">
                <a16:creationId xmlns:a16="http://schemas.microsoft.com/office/drawing/2014/main" id="{C937EBE9-B283-4785-AFF1-E47DC7349252}"/>
              </a:ext>
            </a:extLst>
          </p:cNvPr>
          <p:cNvPicPr>
            <a:picLocks noChangeAspect="1"/>
          </p:cNvPicPr>
          <p:nvPr/>
        </p:nvPicPr>
        <p:blipFill rotWithShape="1">
          <a:blip r:embed="rId3">
            <a:extLst>
              <a:ext uri="{28A0092B-C50C-407E-A947-70E740481C1C}">
                <a14:useLocalDpi xmlns:a14="http://schemas.microsoft.com/office/drawing/2010/main" val="0"/>
              </a:ext>
            </a:extLst>
          </a:blip>
          <a:srcRect l="8290" t="21612" r="9500" b="20517"/>
          <a:stretch/>
        </p:blipFill>
        <p:spPr>
          <a:xfrm>
            <a:off x="718087" y="3044791"/>
            <a:ext cx="7968713" cy="3019125"/>
          </a:xfrm>
          <a:prstGeom prst="rect">
            <a:avLst/>
          </a:prstGeom>
        </p:spPr>
      </p:pic>
    </p:spTree>
    <p:extLst>
      <p:ext uri="{BB962C8B-B14F-4D97-AF65-F5344CB8AC3E}">
        <p14:creationId xmlns:p14="http://schemas.microsoft.com/office/powerpoint/2010/main" val="2483479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Verification Testing</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41</a:t>
            </a:fld>
            <a:endParaRPr lang="en-US"/>
          </a:p>
        </p:txBody>
      </p:sp>
      <p:sp>
        <p:nvSpPr>
          <p:cNvPr id="8" name="Flowchart: Alternate Process 7">
            <a:extLst>
              <a:ext uri="{FF2B5EF4-FFF2-40B4-BE49-F238E27FC236}">
                <a16:creationId xmlns:a16="http://schemas.microsoft.com/office/drawing/2014/main" id="{080D9465-2CB5-48E8-9654-0680A6A0F048}"/>
              </a:ext>
            </a:extLst>
          </p:cNvPr>
          <p:cNvSpPr/>
          <p:nvPr/>
        </p:nvSpPr>
        <p:spPr>
          <a:xfrm>
            <a:off x="4856109" y="5431930"/>
            <a:ext cx="1568603" cy="923330"/>
          </a:xfrm>
          <a:prstGeom prst="flowChartAlternateProcess">
            <a:avLst/>
          </a:prstGeom>
          <a:noFill/>
          <a:ln w="25400" cap="flat" cmpd="sng" algn="ctr">
            <a:solidFill>
              <a:srgbClr val="990000"/>
            </a:solidFill>
            <a:prstDash val="solid"/>
          </a:ln>
          <a:effectLst/>
        </p:spPr>
        <p:txBody>
          <a:bodyPr rtlCol="0" anchor="ctr"/>
          <a:lstStyle/>
          <a:p>
            <a:pPr algn="ctr" defTabSz="914400">
              <a:defRPr/>
            </a:pPr>
            <a:endParaRPr lang="en-US" kern="0">
              <a:solidFill>
                <a:prstClr val="white"/>
              </a:solidFill>
              <a:latin typeface="Calibri"/>
            </a:endParaRPr>
          </a:p>
        </p:txBody>
      </p:sp>
      <p:sp>
        <p:nvSpPr>
          <p:cNvPr id="9" name="TextBox 8">
            <a:extLst>
              <a:ext uri="{FF2B5EF4-FFF2-40B4-BE49-F238E27FC236}">
                <a16:creationId xmlns:a16="http://schemas.microsoft.com/office/drawing/2014/main" id="{765A8AA5-DA7A-45D9-9631-5ED6BAA37045}"/>
              </a:ext>
            </a:extLst>
          </p:cNvPr>
          <p:cNvSpPr txBox="1"/>
          <p:nvPr/>
        </p:nvSpPr>
        <p:spPr>
          <a:xfrm>
            <a:off x="4856109" y="5597030"/>
            <a:ext cx="1568603" cy="646331"/>
          </a:xfrm>
          <a:prstGeom prst="rect">
            <a:avLst/>
          </a:prstGeom>
          <a:noFill/>
        </p:spPr>
        <p:txBody>
          <a:bodyPr wrap="square" rtlCol="0">
            <a:spAutoFit/>
          </a:bodyPr>
          <a:lstStyle/>
          <a:p>
            <a:pPr algn="ctr" defTabSz="914400"/>
            <a:r>
              <a:rPr lang="en-US" dirty="0">
                <a:solidFill>
                  <a:prstClr val="black"/>
                </a:solidFill>
                <a:latin typeface="Calibri"/>
              </a:rPr>
              <a:t>C&amp;T evaluates test report</a:t>
            </a:r>
          </a:p>
        </p:txBody>
      </p:sp>
      <p:sp>
        <p:nvSpPr>
          <p:cNvPr id="10" name="Flowchart: Alternate Process 9">
            <a:extLst>
              <a:ext uri="{FF2B5EF4-FFF2-40B4-BE49-F238E27FC236}">
                <a16:creationId xmlns:a16="http://schemas.microsoft.com/office/drawing/2014/main" id="{4A9951DF-64FC-463C-AF97-04072FEE4374}"/>
              </a:ext>
            </a:extLst>
          </p:cNvPr>
          <p:cNvSpPr/>
          <p:nvPr/>
        </p:nvSpPr>
        <p:spPr>
          <a:xfrm>
            <a:off x="424850" y="1340230"/>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1" name="TextBox 10">
            <a:extLst>
              <a:ext uri="{FF2B5EF4-FFF2-40B4-BE49-F238E27FC236}">
                <a16:creationId xmlns:a16="http://schemas.microsoft.com/office/drawing/2014/main" id="{586E3705-40F6-4EFA-B9D5-CA951C9F8EED}"/>
              </a:ext>
            </a:extLst>
          </p:cNvPr>
          <p:cNvSpPr txBox="1"/>
          <p:nvPr/>
        </p:nvSpPr>
        <p:spPr>
          <a:xfrm>
            <a:off x="446440" y="1381800"/>
            <a:ext cx="1149484" cy="923330"/>
          </a:xfrm>
          <a:prstGeom prst="rect">
            <a:avLst/>
          </a:prstGeom>
          <a:noFill/>
        </p:spPr>
        <p:txBody>
          <a:bodyPr wrap="square" rtlCol="0">
            <a:spAutoFit/>
          </a:bodyPr>
          <a:lstStyle/>
          <a:p>
            <a:pPr algn="ctr" defTabSz="914400"/>
            <a:r>
              <a:rPr lang="en-US" dirty="0">
                <a:solidFill>
                  <a:prstClr val="black"/>
                </a:solidFill>
                <a:latin typeface="Calibri"/>
              </a:rPr>
              <a:t>QAS/SSSR selects samples </a:t>
            </a:r>
          </a:p>
        </p:txBody>
      </p:sp>
      <p:cxnSp>
        <p:nvCxnSpPr>
          <p:cNvPr id="12" name="Straight Arrow Connector 11">
            <a:extLst>
              <a:ext uri="{FF2B5EF4-FFF2-40B4-BE49-F238E27FC236}">
                <a16:creationId xmlns:a16="http://schemas.microsoft.com/office/drawing/2014/main" id="{9C0ED149-62DD-4265-971A-269FD42E23AB}"/>
              </a:ext>
            </a:extLst>
          </p:cNvPr>
          <p:cNvCxnSpPr>
            <a:stCxn id="10" idx="3"/>
            <a:endCxn id="13" idx="1"/>
          </p:cNvCxnSpPr>
          <p:nvPr/>
        </p:nvCxnSpPr>
        <p:spPr>
          <a:xfrm>
            <a:off x="1644050" y="1822680"/>
            <a:ext cx="605088" cy="1417"/>
          </a:xfrm>
          <a:prstGeom prst="straightConnector1">
            <a:avLst/>
          </a:prstGeom>
          <a:noFill/>
          <a:ln w="25400" cap="flat" cmpd="sng" algn="ctr">
            <a:solidFill>
              <a:sysClr val="windowText" lastClr="000000"/>
            </a:solidFill>
            <a:prstDash val="solid"/>
            <a:tailEnd type="arrow"/>
          </a:ln>
          <a:effectLst/>
        </p:spPr>
      </p:cxnSp>
      <p:sp>
        <p:nvSpPr>
          <p:cNvPr id="13" name="Flowchart: Alternate Process 12">
            <a:extLst>
              <a:ext uri="{FF2B5EF4-FFF2-40B4-BE49-F238E27FC236}">
                <a16:creationId xmlns:a16="http://schemas.microsoft.com/office/drawing/2014/main" id="{B2388F02-BA59-4B92-946E-0466E0DEAE48}"/>
              </a:ext>
            </a:extLst>
          </p:cNvPr>
          <p:cNvSpPr/>
          <p:nvPr/>
        </p:nvSpPr>
        <p:spPr>
          <a:xfrm>
            <a:off x="2249138" y="1362432"/>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4" name="TextBox 13">
            <a:extLst>
              <a:ext uri="{FF2B5EF4-FFF2-40B4-BE49-F238E27FC236}">
                <a16:creationId xmlns:a16="http://schemas.microsoft.com/office/drawing/2014/main" id="{76F6D989-585C-40F0-8AF9-B0EB468C2474}"/>
              </a:ext>
            </a:extLst>
          </p:cNvPr>
          <p:cNvSpPr txBox="1"/>
          <p:nvPr/>
        </p:nvSpPr>
        <p:spPr>
          <a:xfrm>
            <a:off x="2325338" y="1362432"/>
            <a:ext cx="1444556" cy="923330"/>
          </a:xfrm>
          <a:prstGeom prst="rect">
            <a:avLst/>
          </a:prstGeom>
          <a:noFill/>
        </p:spPr>
        <p:txBody>
          <a:bodyPr wrap="square" rtlCol="0">
            <a:spAutoFit/>
          </a:bodyPr>
          <a:lstStyle/>
          <a:p>
            <a:pPr algn="ctr" defTabSz="914400"/>
            <a:r>
              <a:rPr lang="en-US" dirty="0">
                <a:solidFill>
                  <a:prstClr val="black"/>
                </a:solidFill>
                <a:latin typeface="Calibri"/>
              </a:rPr>
              <a:t>QAS/SSSR signs then datesDD1222</a:t>
            </a:r>
          </a:p>
        </p:txBody>
      </p:sp>
      <p:cxnSp>
        <p:nvCxnSpPr>
          <p:cNvPr id="15" name="Straight Arrow Connector 14">
            <a:extLst>
              <a:ext uri="{FF2B5EF4-FFF2-40B4-BE49-F238E27FC236}">
                <a16:creationId xmlns:a16="http://schemas.microsoft.com/office/drawing/2014/main" id="{36FF2B7C-392D-444F-983B-C599DAEEA0F4}"/>
              </a:ext>
            </a:extLst>
          </p:cNvPr>
          <p:cNvCxnSpPr>
            <a:stCxn id="13" idx="3"/>
            <a:endCxn id="16" idx="1"/>
          </p:cNvCxnSpPr>
          <p:nvPr/>
        </p:nvCxnSpPr>
        <p:spPr>
          <a:xfrm flipV="1">
            <a:off x="3846094" y="1822185"/>
            <a:ext cx="1134626" cy="1912"/>
          </a:xfrm>
          <a:prstGeom prst="straightConnector1">
            <a:avLst/>
          </a:prstGeom>
          <a:noFill/>
          <a:ln w="25400" cap="flat" cmpd="sng" algn="ctr">
            <a:solidFill>
              <a:sysClr val="windowText" lastClr="000000"/>
            </a:solidFill>
            <a:prstDash val="solid"/>
            <a:tailEnd type="arrow"/>
          </a:ln>
          <a:effectLst/>
        </p:spPr>
      </p:cxnSp>
      <p:sp>
        <p:nvSpPr>
          <p:cNvPr id="16" name="Flowchart: Alternate Process 15">
            <a:extLst>
              <a:ext uri="{FF2B5EF4-FFF2-40B4-BE49-F238E27FC236}">
                <a16:creationId xmlns:a16="http://schemas.microsoft.com/office/drawing/2014/main" id="{9E5ECEED-6A35-43C8-BA30-65B8716F26C7}"/>
              </a:ext>
            </a:extLst>
          </p:cNvPr>
          <p:cNvSpPr/>
          <p:nvPr/>
        </p:nvSpPr>
        <p:spPr>
          <a:xfrm>
            <a:off x="4980720" y="1489717"/>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7" name="TextBox 16">
            <a:extLst>
              <a:ext uri="{FF2B5EF4-FFF2-40B4-BE49-F238E27FC236}">
                <a16:creationId xmlns:a16="http://schemas.microsoft.com/office/drawing/2014/main" id="{6D82B3E8-713E-408F-8FED-DE1063F8C3DA}"/>
              </a:ext>
            </a:extLst>
          </p:cNvPr>
          <p:cNvSpPr txBox="1"/>
          <p:nvPr/>
        </p:nvSpPr>
        <p:spPr>
          <a:xfrm>
            <a:off x="4996763" y="1489717"/>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18" name="Flowchart: Alternate Process 17">
            <a:extLst>
              <a:ext uri="{FF2B5EF4-FFF2-40B4-BE49-F238E27FC236}">
                <a16:creationId xmlns:a16="http://schemas.microsoft.com/office/drawing/2014/main" id="{58011A3C-30CD-4609-A28C-8BFF47C260DE}"/>
              </a:ext>
            </a:extLst>
          </p:cNvPr>
          <p:cNvSpPr/>
          <p:nvPr/>
        </p:nvSpPr>
        <p:spPr>
          <a:xfrm>
            <a:off x="2474140" y="3024022"/>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19" name="TextBox 18">
            <a:extLst>
              <a:ext uri="{FF2B5EF4-FFF2-40B4-BE49-F238E27FC236}">
                <a16:creationId xmlns:a16="http://schemas.microsoft.com/office/drawing/2014/main" id="{DF1E5AAC-F0B6-481D-A7AF-51F616D94E28}"/>
              </a:ext>
            </a:extLst>
          </p:cNvPr>
          <p:cNvSpPr txBox="1"/>
          <p:nvPr/>
        </p:nvSpPr>
        <p:spPr>
          <a:xfrm>
            <a:off x="2482161" y="3033441"/>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20" name="Straight Arrow Connector 19">
            <a:extLst>
              <a:ext uri="{FF2B5EF4-FFF2-40B4-BE49-F238E27FC236}">
                <a16:creationId xmlns:a16="http://schemas.microsoft.com/office/drawing/2014/main" id="{5650849E-2B3C-4702-B4D9-5C3E53D27223}"/>
              </a:ext>
            </a:extLst>
          </p:cNvPr>
          <p:cNvCxnSpPr>
            <a:stCxn id="13" idx="2"/>
          </p:cNvCxnSpPr>
          <p:nvPr/>
        </p:nvCxnSpPr>
        <p:spPr>
          <a:xfrm>
            <a:off x="3047616" y="2285762"/>
            <a:ext cx="0" cy="738260"/>
          </a:xfrm>
          <a:prstGeom prst="straightConnector1">
            <a:avLst/>
          </a:prstGeom>
          <a:noFill/>
          <a:ln w="25400" cap="flat" cmpd="sng" algn="ctr">
            <a:solidFill>
              <a:sysClr val="windowText" lastClr="000000"/>
            </a:solidFill>
            <a:prstDash val="solid"/>
            <a:tailEnd type="arrow"/>
          </a:ln>
          <a:effectLst/>
        </p:spPr>
      </p:cxnSp>
      <p:cxnSp>
        <p:nvCxnSpPr>
          <p:cNvPr id="21" name="Straight Arrow Connector 20">
            <a:extLst>
              <a:ext uri="{FF2B5EF4-FFF2-40B4-BE49-F238E27FC236}">
                <a16:creationId xmlns:a16="http://schemas.microsoft.com/office/drawing/2014/main" id="{43E0F567-D5C3-4C9B-8900-084096BE0262}"/>
              </a:ext>
            </a:extLst>
          </p:cNvPr>
          <p:cNvCxnSpPr>
            <a:stCxn id="18" idx="3"/>
          </p:cNvCxnSpPr>
          <p:nvPr/>
        </p:nvCxnSpPr>
        <p:spPr>
          <a:xfrm>
            <a:off x="3741820" y="3218107"/>
            <a:ext cx="531043" cy="0"/>
          </a:xfrm>
          <a:prstGeom prst="straightConnector1">
            <a:avLst/>
          </a:prstGeom>
          <a:noFill/>
          <a:ln w="25400" cap="flat" cmpd="sng" algn="ctr">
            <a:solidFill>
              <a:sysClr val="windowText" lastClr="000000"/>
            </a:solidFill>
            <a:prstDash val="solid"/>
            <a:tailEnd type="arrow"/>
          </a:ln>
          <a:effectLst/>
        </p:spPr>
      </p:cxnSp>
      <p:sp>
        <p:nvSpPr>
          <p:cNvPr id="22" name="Flowchart: Alternate Process 21">
            <a:extLst>
              <a:ext uri="{FF2B5EF4-FFF2-40B4-BE49-F238E27FC236}">
                <a16:creationId xmlns:a16="http://schemas.microsoft.com/office/drawing/2014/main" id="{E9BD16EA-03CB-4556-AFAB-CF7816FF9D37}"/>
              </a:ext>
            </a:extLst>
          </p:cNvPr>
          <p:cNvSpPr/>
          <p:nvPr/>
        </p:nvSpPr>
        <p:spPr>
          <a:xfrm>
            <a:off x="4382854" y="2885006"/>
            <a:ext cx="2542032" cy="656266"/>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3" name="TextBox 22">
            <a:extLst>
              <a:ext uri="{FF2B5EF4-FFF2-40B4-BE49-F238E27FC236}">
                <a16:creationId xmlns:a16="http://schemas.microsoft.com/office/drawing/2014/main" id="{733C9E35-90AF-4461-82ED-CA82958FAEA5}"/>
              </a:ext>
            </a:extLst>
          </p:cNvPr>
          <p:cNvSpPr txBox="1"/>
          <p:nvPr/>
        </p:nvSpPr>
        <p:spPr>
          <a:xfrm flipH="1">
            <a:off x="4523947" y="2894941"/>
            <a:ext cx="2272879" cy="646331"/>
          </a:xfrm>
          <a:prstGeom prst="rect">
            <a:avLst/>
          </a:prstGeom>
          <a:noFill/>
        </p:spPr>
        <p:txBody>
          <a:bodyPr wrap="square" rtlCol="0">
            <a:spAutoFit/>
          </a:bodyPr>
          <a:lstStyle/>
          <a:p>
            <a:pPr algn="ctr" defTabSz="914400"/>
            <a:r>
              <a:rPr lang="en-US" dirty="0">
                <a:solidFill>
                  <a:prstClr val="black"/>
                </a:solidFill>
                <a:latin typeface="Calibri"/>
              </a:rPr>
              <a:t>Contractor </a:t>
            </a:r>
            <a:r>
              <a:rPr lang="en-US" b="1" dirty="0">
                <a:solidFill>
                  <a:prstClr val="black"/>
                </a:solidFill>
                <a:latin typeface="Calibri"/>
              </a:rPr>
              <a:t>PASS/FAIL</a:t>
            </a:r>
          </a:p>
          <a:p>
            <a:pPr algn="ctr" defTabSz="914400"/>
            <a:r>
              <a:rPr lang="en-US" dirty="0">
                <a:solidFill>
                  <a:prstClr val="black"/>
                </a:solidFill>
                <a:latin typeface="Calibri"/>
              </a:rPr>
              <a:t>PTC </a:t>
            </a:r>
            <a:r>
              <a:rPr lang="en-US" b="1" dirty="0">
                <a:solidFill>
                  <a:prstClr val="black"/>
                </a:solidFill>
                <a:latin typeface="Calibri"/>
              </a:rPr>
              <a:t>PASS</a:t>
            </a:r>
          </a:p>
        </p:txBody>
      </p:sp>
      <p:sp>
        <p:nvSpPr>
          <p:cNvPr id="24" name="TextBox 23">
            <a:extLst>
              <a:ext uri="{FF2B5EF4-FFF2-40B4-BE49-F238E27FC236}">
                <a16:creationId xmlns:a16="http://schemas.microsoft.com/office/drawing/2014/main" id="{5F0DA0C4-26AB-4E0B-958B-5A51E8DBF317}"/>
              </a:ext>
            </a:extLst>
          </p:cNvPr>
          <p:cNvSpPr txBox="1"/>
          <p:nvPr/>
        </p:nvSpPr>
        <p:spPr>
          <a:xfrm>
            <a:off x="4383111" y="4052943"/>
            <a:ext cx="2552268" cy="923330"/>
          </a:xfrm>
          <a:prstGeom prst="rect">
            <a:avLst/>
          </a:prstGeom>
          <a:noFill/>
        </p:spPr>
        <p:txBody>
          <a:bodyPr wrap="square" rtlCol="0">
            <a:spAutoFit/>
          </a:bodyPr>
          <a:lstStyle/>
          <a:p>
            <a:pPr algn="ctr" defTabSz="914400"/>
            <a:r>
              <a:rPr lang="en-US" dirty="0">
                <a:solidFill>
                  <a:prstClr val="black"/>
                </a:solidFill>
                <a:latin typeface="Calibri"/>
              </a:rPr>
              <a:t>Passing report</a:t>
            </a:r>
          </a:p>
          <a:p>
            <a:pPr algn="ctr" defTabSz="914400"/>
            <a:r>
              <a:rPr lang="en-US" dirty="0">
                <a:solidFill>
                  <a:prstClr val="black"/>
                </a:solidFill>
                <a:latin typeface="Calibri"/>
              </a:rPr>
              <a:t> to product specialist </a:t>
            </a:r>
          </a:p>
          <a:p>
            <a:pPr algn="ctr" defTabSz="914400"/>
            <a:r>
              <a:rPr lang="en-US" dirty="0">
                <a:solidFill>
                  <a:prstClr val="black"/>
                </a:solidFill>
                <a:latin typeface="Calibri"/>
              </a:rPr>
              <a:t>ACCEPT in EBS</a:t>
            </a:r>
          </a:p>
        </p:txBody>
      </p:sp>
      <p:sp>
        <p:nvSpPr>
          <p:cNvPr id="25" name="Flowchart: Alternate Process 24">
            <a:extLst>
              <a:ext uri="{FF2B5EF4-FFF2-40B4-BE49-F238E27FC236}">
                <a16:creationId xmlns:a16="http://schemas.microsoft.com/office/drawing/2014/main" id="{C4E4E9FB-93BC-48DE-AFE5-0F5FB5CA2EEE}"/>
              </a:ext>
            </a:extLst>
          </p:cNvPr>
          <p:cNvSpPr/>
          <p:nvPr/>
        </p:nvSpPr>
        <p:spPr>
          <a:xfrm>
            <a:off x="4383111" y="4022985"/>
            <a:ext cx="2544252" cy="943201"/>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26" name="Straight Arrow Connector 25">
            <a:extLst>
              <a:ext uri="{FF2B5EF4-FFF2-40B4-BE49-F238E27FC236}">
                <a16:creationId xmlns:a16="http://schemas.microsoft.com/office/drawing/2014/main" id="{FD4560F2-0592-4C72-A28B-BCC63FB46C5B}"/>
              </a:ext>
            </a:extLst>
          </p:cNvPr>
          <p:cNvCxnSpPr/>
          <p:nvPr/>
        </p:nvCxnSpPr>
        <p:spPr>
          <a:xfrm>
            <a:off x="5640411" y="4976273"/>
            <a:ext cx="0" cy="426805"/>
          </a:xfrm>
          <a:prstGeom prst="straightConnector1">
            <a:avLst/>
          </a:prstGeom>
          <a:noFill/>
          <a:ln w="25400" cap="flat" cmpd="sng" algn="ctr">
            <a:solidFill>
              <a:sysClr val="windowText" lastClr="000000"/>
            </a:solidFill>
            <a:prstDash val="solid"/>
            <a:tailEnd type="arrow"/>
          </a:ln>
          <a:effectLst/>
        </p:spPr>
      </p:cxnSp>
      <p:cxnSp>
        <p:nvCxnSpPr>
          <p:cNvPr id="27" name="Straight Arrow Connector 26">
            <a:extLst>
              <a:ext uri="{FF2B5EF4-FFF2-40B4-BE49-F238E27FC236}">
                <a16:creationId xmlns:a16="http://schemas.microsoft.com/office/drawing/2014/main" id="{557B6904-8022-4A75-B887-9E2648C78392}"/>
              </a:ext>
            </a:extLst>
          </p:cNvPr>
          <p:cNvCxnSpPr/>
          <p:nvPr/>
        </p:nvCxnSpPr>
        <p:spPr>
          <a:xfrm>
            <a:off x="5640411" y="3554151"/>
            <a:ext cx="0" cy="408704"/>
          </a:xfrm>
          <a:prstGeom prst="straightConnector1">
            <a:avLst/>
          </a:prstGeom>
          <a:noFill/>
          <a:ln w="25400" cap="flat" cmpd="sng" algn="ctr">
            <a:solidFill>
              <a:sysClr val="windowText" lastClr="000000"/>
            </a:solidFill>
            <a:prstDash val="solid"/>
            <a:tailEnd type="arrow"/>
          </a:ln>
          <a:effectLst/>
        </p:spPr>
      </p:cxnSp>
      <p:cxnSp>
        <p:nvCxnSpPr>
          <p:cNvPr id="28" name="Straight Connector 27">
            <a:extLst>
              <a:ext uri="{FF2B5EF4-FFF2-40B4-BE49-F238E27FC236}">
                <a16:creationId xmlns:a16="http://schemas.microsoft.com/office/drawing/2014/main" id="{95108023-671C-464E-889B-52993FA47C76}"/>
              </a:ext>
            </a:extLst>
          </p:cNvPr>
          <p:cNvCxnSpPr>
            <a:stCxn id="16" idx="3"/>
          </p:cNvCxnSpPr>
          <p:nvPr/>
        </p:nvCxnSpPr>
        <p:spPr>
          <a:xfrm flipV="1">
            <a:off x="6248400" y="1812882"/>
            <a:ext cx="1826654" cy="9303"/>
          </a:xfrm>
          <a:prstGeom prst="line">
            <a:avLst/>
          </a:prstGeom>
          <a:noFill/>
          <a:ln w="25400" cap="flat" cmpd="sng" algn="ctr">
            <a:solidFill>
              <a:sysClr val="windowText" lastClr="000000"/>
            </a:solidFill>
            <a:prstDash val="solid"/>
          </a:ln>
          <a:effectLst/>
        </p:spPr>
      </p:cxnSp>
      <p:cxnSp>
        <p:nvCxnSpPr>
          <p:cNvPr id="29" name="Straight Connector 28">
            <a:extLst>
              <a:ext uri="{FF2B5EF4-FFF2-40B4-BE49-F238E27FC236}">
                <a16:creationId xmlns:a16="http://schemas.microsoft.com/office/drawing/2014/main" id="{4E22848B-34DE-444B-9D43-7EDAD16FED8B}"/>
              </a:ext>
            </a:extLst>
          </p:cNvPr>
          <p:cNvCxnSpPr/>
          <p:nvPr/>
        </p:nvCxnSpPr>
        <p:spPr>
          <a:xfrm flipH="1">
            <a:off x="8057398" y="1812882"/>
            <a:ext cx="17656" cy="4080713"/>
          </a:xfrm>
          <a:prstGeom prst="line">
            <a:avLst/>
          </a:prstGeom>
          <a:noFill/>
          <a:ln w="25400" cap="flat" cmpd="sng" algn="ctr">
            <a:solidFill>
              <a:sysClr val="windowText" lastClr="000000"/>
            </a:solidFill>
            <a:prstDash val="solid"/>
          </a:ln>
          <a:effectLst/>
        </p:spPr>
      </p:cxnSp>
      <p:cxnSp>
        <p:nvCxnSpPr>
          <p:cNvPr id="30" name="Straight Arrow Connector 29">
            <a:extLst>
              <a:ext uri="{FF2B5EF4-FFF2-40B4-BE49-F238E27FC236}">
                <a16:creationId xmlns:a16="http://schemas.microsoft.com/office/drawing/2014/main" id="{96C6F0E9-5D56-4566-AC2F-ACE43589D37E}"/>
              </a:ext>
            </a:extLst>
          </p:cNvPr>
          <p:cNvCxnSpPr/>
          <p:nvPr/>
        </p:nvCxnSpPr>
        <p:spPr>
          <a:xfrm flipH="1">
            <a:off x="6553200" y="5911529"/>
            <a:ext cx="1513026" cy="0"/>
          </a:xfrm>
          <a:prstGeom prst="straightConnector1">
            <a:avLst/>
          </a:prstGeom>
          <a:noFill/>
          <a:ln w="25400" cap="flat" cmpd="sng" algn="ctr">
            <a:solidFill>
              <a:sysClr val="windowText" lastClr="000000"/>
            </a:solidFill>
            <a:prstDash val="solid"/>
            <a:tailEnd type="arrow"/>
          </a:ln>
          <a:effectLst/>
        </p:spPr>
      </p:cxnSp>
    </p:spTree>
    <p:extLst>
      <p:ext uri="{BB962C8B-B14F-4D97-AF65-F5344CB8AC3E}">
        <p14:creationId xmlns:p14="http://schemas.microsoft.com/office/powerpoint/2010/main" val="4258652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Verification Testing</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42</a:t>
            </a:fld>
            <a:endParaRPr lang="en-US"/>
          </a:p>
        </p:txBody>
      </p:sp>
      <p:sp>
        <p:nvSpPr>
          <p:cNvPr id="31" name="TextBox 30">
            <a:extLst>
              <a:ext uri="{FF2B5EF4-FFF2-40B4-BE49-F238E27FC236}">
                <a16:creationId xmlns:a16="http://schemas.microsoft.com/office/drawing/2014/main" id="{443831B5-66CA-4F74-B6C0-680022862E68}"/>
              </a:ext>
            </a:extLst>
          </p:cNvPr>
          <p:cNvSpPr txBox="1"/>
          <p:nvPr/>
        </p:nvSpPr>
        <p:spPr>
          <a:xfrm>
            <a:off x="4263588" y="4060456"/>
            <a:ext cx="2742193" cy="923330"/>
          </a:xfrm>
          <a:prstGeom prst="rect">
            <a:avLst/>
          </a:prstGeom>
          <a:noFill/>
        </p:spPr>
        <p:txBody>
          <a:bodyPr wrap="square" rtlCol="0">
            <a:spAutoFit/>
          </a:bodyPr>
          <a:lstStyle/>
          <a:p>
            <a:pPr algn="ctr" defTabSz="914400"/>
            <a:r>
              <a:rPr lang="en-US" dirty="0">
                <a:solidFill>
                  <a:prstClr val="black"/>
                </a:solidFill>
                <a:latin typeface="Calibri"/>
              </a:rPr>
              <a:t>Failing report</a:t>
            </a:r>
          </a:p>
          <a:p>
            <a:pPr algn="ctr" defTabSz="914400"/>
            <a:r>
              <a:rPr lang="en-US" dirty="0">
                <a:solidFill>
                  <a:prstClr val="black"/>
                </a:solidFill>
                <a:latin typeface="Calibri"/>
              </a:rPr>
              <a:t> to product specialist REJECT in EBS</a:t>
            </a:r>
          </a:p>
        </p:txBody>
      </p:sp>
      <p:cxnSp>
        <p:nvCxnSpPr>
          <p:cNvPr id="32" name="Straight Arrow Connector 31">
            <a:extLst>
              <a:ext uri="{FF2B5EF4-FFF2-40B4-BE49-F238E27FC236}">
                <a16:creationId xmlns:a16="http://schemas.microsoft.com/office/drawing/2014/main" id="{1CF38E8F-4680-4985-81E6-14F26344541F}"/>
              </a:ext>
            </a:extLst>
          </p:cNvPr>
          <p:cNvCxnSpPr>
            <a:endCxn id="33" idx="3"/>
          </p:cNvCxnSpPr>
          <p:nvPr/>
        </p:nvCxnSpPr>
        <p:spPr>
          <a:xfrm flipH="1" flipV="1">
            <a:off x="4306538" y="5911532"/>
            <a:ext cx="566568" cy="3"/>
          </a:xfrm>
          <a:prstGeom prst="straightConnector1">
            <a:avLst/>
          </a:prstGeom>
          <a:noFill/>
          <a:ln w="25400" cap="flat" cmpd="sng" algn="ctr">
            <a:solidFill>
              <a:sysClr val="windowText" lastClr="000000"/>
            </a:solidFill>
            <a:prstDash val="solid"/>
            <a:tailEnd type="arrow"/>
          </a:ln>
          <a:effectLst/>
        </p:spPr>
      </p:cxnSp>
      <p:sp>
        <p:nvSpPr>
          <p:cNvPr id="33" name="Flowchart: Alternate Process 32">
            <a:extLst>
              <a:ext uri="{FF2B5EF4-FFF2-40B4-BE49-F238E27FC236}">
                <a16:creationId xmlns:a16="http://schemas.microsoft.com/office/drawing/2014/main" id="{5CDD3CDF-33BB-4D95-991D-ADAC128548A9}"/>
              </a:ext>
            </a:extLst>
          </p:cNvPr>
          <p:cNvSpPr/>
          <p:nvPr/>
        </p:nvSpPr>
        <p:spPr>
          <a:xfrm>
            <a:off x="2249138" y="5588366"/>
            <a:ext cx="2057400" cy="646331"/>
          </a:xfrm>
          <a:prstGeom prst="flowChartAlternateProcess">
            <a:avLst/>
          </a:prstGeom>
          <a:noFill/>
          <a:ln w="25400" cap="flat" cmpd="sng" algn="ctr">
            <a:solidFill>
              <a:srgbClr val="990000"/>
            </a:solidFill>
            <a:prstDash val="solid"/>
          </a:ln>
          <a:effectLst/>
        </p:spPr>
        <p:txBody>
          <a:bodyPr rtlCol="0" anchor="ctr"/>
          <a:lstStyle/>
          <a:p>
            <a:pPr algn="ctr" defTabSz="914400">
              <a:defRPr/>
            </a:pPr>
            <a:endParaRPr lang="en-US" kern="0">
              <a:solidFill>
                <a:prstClr val="white"/>
              </a:solidFill>
              <a:latin typeface="Calibri"/>
            </a:endParaRPr>
          </a:p>
        </p:txBody>
      </p:sp>
      <p:sp>
        <p:nvSpPr>
          <p:cNvPr id="34" name="TextBox 33">
            <a:extLst>
              <a:ext uri="{FF2B5EF4-FFF2-40B4-BE49-F238E27FC236}">
                <a16:creationId xmlns:a16="http://schemas.microsoft.com/office/drawing/2014/main" id="{ED79562A-51BB-40B3-890A-8123101A7124}"/>
              </a:ext>
            </a:extLst>
          </p:cNvPr>
          <p:cNvSpPr txBox="1"/>
          <p:nvPr/>
        </p:nvSpPr>
        <p:spPr>
          <a:xfrm>
            <a:off x="2249138" y="5588366"/>
            <a:ext cx="1990396" cy="646331"/>
          </a:xfrm>
          <a:prstGeom prst="rect">
            <a:avLst/>
          </a:prstGeom>
          <a:noFill/>
        </p:spPr>
        <p:txBody>
          <a:bodyPr wrap="square" rtlCol="0">
            <a:spAutoFit/>
          </a:bodyPr>
          <a:lstStyle/>
          <a:p>
            <a:pPr algn="ctr" defTabSz="914400"/>
            <a:r>
              <a:rPr lang="en-US" dirty="0">
                <a:solidFill>
                  <a:prstClr val="black"/>
                </a:solidFill>
                <a:latin typeface="Calibri"/>
              </a:rPr>
              <a:t>C&amp;T generates DL6004</a:t>
            </a:r>
          </a:p>
        </p:txBody>
      </p:sp>
      <p:sp>
        <p:nvSpPr>
          <p:cNvPr id="35" name="Flowchart: Alternate Process 34">
            <a:extLst>
              <a:ext uri="{FF2B5EF4-FFF2-40B4-BE49-F238E27FC236}">
                <a16:creationId xmlns:a16="http://schemas.microsoft.com/office/drawing/2014/main" id="{9085C3E2-6A74-4AF2-A885-8A5483C6D311}"/>
              </a:ext>
            </a:extLst>
          </p:cNvPr>
          <p:cNvSpPr/>
          <p:nvPr/>
        </p:nvSpPr>
        <p:spPr>
          <a:xfrm>
            <a:off x="4856109" y="5431933"/>
            <a:ext cx="1568603" cy="923330"/>
          </a:xfrm>
          <a:prstGeom prst="flowChartAlternateProcess">
            <a:avLst/>
          </a:prstGeom>
          <a:noFill/>
          <a:ln w="25400" cap="flat" cmpd="sng" algn="ctr">
            <a:solidFill>
              <a:srgbClr val="990000"/>
            </a:solidFill>
            <a:prstDash val="solid"/>
          </a:ln>
          <a:effectLst/>
        </p:spPr>
        <p:txBody>
          <a:bodyPr rtlCol="0" anchor="ctr"/>
          <a:lstStyle/>
          <a:p>
            <a:pPr algn="ctr" defTabSz="914400">
              <a:defRPr/>
            </a:pPr>
            <a:endParaRPr lang="en-US" kern="0">
              <a:solidFill>
                <a:prstClr val="white"/>
              </a:solidFill>
              <a:latin typeface="Calibri"/>
            </a:endParaRPr>
          </a:p>
        </p:txBody>
      </p:sp>
      <p:sp>
        <p:nvSpPr>
          <p:cNvPr id="36" name="TextBox 35">
            <a:extLst>
              <a:ext uri="{FF2B5EF4-FFF2-40B4-BE49-F238E27FC236}">
                <a16:creationId xmlns:a16="http://schemas.microsoft.com/office/drawing/2014/main" id="{2964B669-8643-4A6C-B48C-79716A2C2421}"/>
              </a:ext>
            </a:extLst>
          </p:cNvPr>
          <p:cNvSpPr txBox="1"/>
          <p:nvPr/>
        </p:nvSpPr>
        <p:spPr>
          <a:xfrm>
            <a:off x="4856109" y="5597033"/>
            <a:ext cx="1568603" cy="646331"/>
          </a:xfrm>
          <a:prstGeom prst="rect">
            <a:avLst/>
          </a:prstGeom>
          <a:noFill/>
        </p:spPr>
        <p:txBody>
          <a:bodyPr wrap="square" rtlCol="0">
            <a:spAutoFit/>
          </a:bodyPr>
          <a:lstStyle/>
          <a:p>
            <a:pPr algn="ctr" defTabSz="914400"/>
            <a:r>
              <a:rPr lang="en-US" dirty="0">
                <a:solidFill>
                  <a:prstClr val="black"/>
                </a:solidFill>
                <a:latin typeface="Calibri"/>
              </a:rPr>
              <a:t>C&amp;T evaluates test report</a:t>
            </a:r>
          </a:p>
        </p:txBody>
      </p:sp>
      <p:sp>
        <p:nvSpPr>
          <p:cNvPr id="37" name="Flowchart: Alternate Process 36">
            <a:extLst>
              <a:ext uri="{FF2B5EF4-FFF2-40B4-BE49-F238E27FC236}">
                <a16:creationId xmlns:a16="http://schemas.microsoft.com/office/drawing/2014/main" id="{296941D6-C816-47B5-BF84-AA3FF010B62C}"/>
              </a:ext>
            </a:extLst>
          </p:cNvPr>
          <p:cNvSpPr/>
          <p:nvPr/>
        </p:nvSpPr>
        <p:spPr>
          <a:xfrm>
            <a:off x="424850" y="1340233"/>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38" name="TextBox 37">
            <a:extLst>
              <a:ext uri="{FF2B5EF4-FFF2-40B4-BE49-F238E27FC236}">
                <a16:creationId xmlns:a16="http://schemas.microsoft.com/office/drawing/2014/main" id="{122BD198-0A51-4DD9-AF0F-881BE6BFB8D8}"/>
              </a:ext>
            </a:extLst>
          </p:cNvPr>
          <p:cNvSpPr txBox="1"/>
          <p:nvPr/>
        </p:nvSpPr>
        <p:spPr>
          <a:xfrm>
            <a:off x="446440" y="1381803"/>
            <a:ext cx="1149484" cy="923330"/>
          </a:xfrm>
          <a:prstGeom prst="rect">
            <a:avLst/>
          </a:prstGeom>
          <a:noFill/>
        </p:spPr>
        <p:txBody>
          <a:bodyPr wrap="square" rtlCol="0">
            <a:spAutoFit/>
          </a:bodyPr>
          <a:lstStyle/>
          <a:p>
            <a:pPr algn="ctr" defTabSz="914400"/>
            <a:r>
              <a:rPr lang="en-US" dirty="0">
                <a:solidFill>
                  <a:prstClr val="black"/>
                </a:solidFill>
                <a:latin typeface="Calibri"/>
              </a:rPr>
              <a:t>QAS selects samples </a:t>
            </a:r>
          </a:p>
        </p:txBody>
      </p:sp>
      <p:cxnSp>
        <p:nvCxnSpPr>
          <p:cNvPr id="39" name="Straight Arrow Connector 38">
            <a:extLst>
              <a:ext uri="{FF2B5EF4-FFF2-40B4-BE49-F238E27FC236}">
                <a16:creationId xmlns:a16="http://schemas.microsoft.com/office/drawing/2014/main" id="{B6A4025E-DA46-4FF0-8DC7-E74CDEA76B9C}"/>
              </a:ext>
            </a:extLst>
          </p:cNvPr>
          <p:cNvCxnSpPr>
            <a:stCxn id="37" idx="3"/>
            <a:endCxn id="40" idx="1"/>
          </p:cNvCxnSpPr>
          <p:nvPr/>
        </p:nvCxnSpPr>
        <p:spPr>
          <a:xfrm>
            <a:off x="1644050" y="1822683"/>
            <a:ext cx="605088" cy="1417"/>
          </a:xfrm>
          <a:prstGeom prst="straightConnector1">
            <a:avLst/>
          </a:prstGeom>
          <a:noFill/>
          <a:ln w="25400" cap="flat" cmpd="sng" algn="ctr">
            <a:solidFill>
              <a:sysClr val="windowText" lastClr="000000"/>
            </a:solidFill>
            <a:prstDash val="solid"/>
            <a:tailEnd type="arrow"/>
          </a:ln>
          <a:effectLst/>
        </p:spPr>
      </p:cxnSp>
      <p:sp>
        <p:nvSpPr>
          <p:cNvPr id="40" name="Flowchart: Alternate Process 39">
            <a:extLst>
              <a:ext uri="{FF2B5EF4-FFF2-40B4-BE49-F238E27FC236}">
                <a16:creationId xmlns:a16="http://schemas.microsoft.com/office/drawing/2014/main" id="{C2B43DDF-AB7B-4E78-8C11-1E3C6A67DEF0}"/>
              </a:ext>
            </a:extLst>
          </p:cNvPr>
          <p:cNvSpPr/>
          <p:nvPr/>
        </p:nvSpPr>
        <p:spPr>
          <a:xfrm>
            <a:off x="2249138" y="1362435"/>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1" name="TextBox 40">
            <a:extLst>
              <a:ext uri="{FF2B5EF4-FFF2-40B4-BE49-F238E27FC236}">
                <a16:creationId xmlns:a16="http://schemas.microsoft.com/office/drawing/2014/main" id="{9F8DE1BC-F82F-4819-8747-38EFF9271391}"/>
              </a:ext>
            </a:extLst>
          </p:cNvPr>
          <p:cNvSpPr txBox="1"/>
          <p:nvPr/>
        </p:nvSpPr>
        <p:spPr>
          <a:xfrm>
            <a:off x="2325338" y="1362435"/>
            <a:ext cx="1444556" cy="923330"/>
          </a:xfrm>
          <a:prstGeom prst="rect">
            <a:avLst/>
          </a:prstGeom>
          <a:noFill/>
        </p:spPr>
        <p:txBody>
          <a:bodyPr wrap="square" rtlCol="0">
            <a:spAutoFit/>
          </a:bodyPr>
          <a:lstStyle/>
          <a:p>
            <a:pPr algn="ctr" defTabSz="914400"/>
            <a:r>
              <a:rPr lang="en-US" dirty="0">
                <a:solidFill>
                  <a:prstClr val="black"/>
                </a:solidFill>
                <a:latin typeface="Calibri"/>
              </a:rPr>
              <a:t>QAS Signs then dates DD1222</a:t>
            </a:r>
          </a:p>
        </p:txBody>
      </p:sp>
      <p:cxnSp>
        <p:nvCxnSpPr>
          <p:cNvPr id="42" name="Straight Arrow Connector 41">
            <a:extLst>
              <a:ext uri="{FF2B5EF4-FFF2-40B4-BE49-F238E27FC236}">
                <a16:creationId xmlns:a16="http://schemas.microsoft.com/office/drawing/2014/main" id="{608174F5-9EAA-4590-A61B-9A84CEA2AC3D}"/>
              </a:ext>
            </a:extLst>
          </p:cNvPr>
          <p:cNvCxnSpPr>
            <a:stCxn id="40" idx="3"/>
            <a:endCxn id="43" idx="1"/>
          </p:cNvCxnSpPr>
          <p:nvPr/>
        </p:nvCxnSpPr>
        <p:spPr>
          <a:xfrm flipV="1">
            <a:off x="3846094" y="1822188"/>
            <a:ext cx="1134626" cy="1912"/>
          </a:xfrm>
          <a:prstGeom prst="straightConnector1">
            <a:avLst/>
          </a:prstGeom>
          <a:noFill/>
          <a:ln w="25400" cap="flat" cmpd="sng" algn="ctr">
            <a:solidFill>
              <a:sysClr val="windowText" lastClr="000000"/>
            </a:solidFill>
            <a:prstDash val="solid"/>
            <a:tailEnd type="arrow"/>
          </a:ln>
          <a:effectLst/>
        </p:spPr>
      </p:cxnSp>
      <p:sp>
        <p:nvSpPr>
          <p:cNvPr id="43" name="Flowchart: Alternate Process 42">
            <a:extLst>
              <a:ext uri="{FF2B5EF4-FFF2-40B4-BE49-F238E27FC236}">
                <a16:creationId xmlns:a16="http://schemas.microsoft.com/office/drawing/2014/main" id="{1E8EE521-F6EF-41B0-AF9C-14A863DDF9EA}"/>
              </a:ext>
            </a:extLst>
          </p:cNvPr>
          <p:cNvSpPr/>
          <p:nvPr/>
        </p:nvSpPr>
        <p:spPr>
          <a:xfrm>
            <a:off x="4980720" y="1489720"/>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4" name="TextBox 43">
            <a:extLst>
              <a:ext uri="{FF2B5EF4-FFF2-40B4-BE49-F238E27FC236}">
                <a16:creationId xmlns:a16="http://schemas.microsoft.com/office/drawing/2014/main" id="{2D44932C-CF06-42EB-9B91-0B8022A888BF}"/>
              </a:ext>
            </a:extLst>
          </p:cNvPr>
          <p:cNvSpPr txBox="1"/>
          <p:nvPr/>
        </p:nvSpPr>
        <p:spPr>
          <a:xfrm>
            <a:off x="4996763" y="1489720"/>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45" name="Flowchart: Alternate Process 44">
            <a:extLst>
              <a:ext uri="{FF2B5EF4-FFF2-40B4-BE49-F238E27FC236}">
                <a16:creationId xmlns:a16="http://schemas.microsoft.com/office/drawing/2014/main" id="{11D1F160-D0A3-43CE-9FC8-0E097622C585}"/>
              </a:ext>
            </a:extLst>
          </p:cNvPr>
          <p:cNvSpPr/>
          <p:nvPr/>
        </p:nvSpPr>
        <p:spPr>
          <a:xfrm>
            <a:off x="2474140" y="3024025"/>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46" name="TextBox 45">
            <a:extLst>
              <a:ext uri="{FF2B5EF4-FFF2-40B4-BE49-F238E27FC236}">
                <a16:creationId xmlns:a16="http://schemas.microsoft.com/office/drawing/2014/main" id="{478FE685-4D2B-43D1-A806-7AD2BA01AEDC}"/>
              </a:ext>
            </a:extLst>
          </p:cNvPr>
          <p:cNvSpPr txBox="1"/>
          <p:nvPr/>
        </p:nvSpPr>
        <p:spPr>
          <a:xfrm>
            <a:off x="2482161" y="3033444"/>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47" name="Straight Arrow Connector 46">
            <a:extLst>
              <a:ext uri="{FF2B5EF4-FFF2-40B4-BE49-F238E27FC236}">
                <a16:creationId xmlns:a16="http://schemas.microsoft.com/office/drawing/2014/main" id="{E0C753D9-2D02-4204-A36C-0A201BD376C7}"/>
              </a:ext>
            </a:extLst>
          </p:cNvPr>
          <p:cNvCxnSpPr>
            <a:stCxn id="40" idx="2"/>
          </p:cNvCxnSpPr>
          <p:nvPr/>
        </p:nvCxnSpPr>
        <p:spPr>
          <a:xfrm>
            <a:off x="3047616" y="2285765"/>
            <a:ext cx="0" cy="738260"/>
          </a:xfrm>
          <a:prstGeom prst="straightConnector1">
            <a:avLst/>
          </a:prstGeom>
          <a:noFill/>
          <a:ln w="25400" cap="flat" cmpd="sng" algn="ctr">
            <a:solidFill>
              <a:sysClr val="windowText" lastClr="000000"/>
            </a:solidFill>
            <a:prstDash val="solid"/>
            <a:tailEnd type="arrow"/>
          </a:ln>
          <a:effectLst/>
        </p:spPr>
      </p:cxnSp>
      <p:cxnSp>
        <p:nvCxnSpPr>
          <p:cNvPr id="48" name="Straight Arrow Connector 47">
            <a:extLst>
              <a:ext uri="{FF2B5EF4-FFF2-40B4-BE49-F238E27FC236}">
                <a16:creationId xmlns:a16="http://schemas.microsoft.com/office/drawing/2014/main" id="{BC3BBF81-BA69-4796-88A1-D96FEF84C508}"/>
              </a:ext>
            </a:extLst>
          </p:cNvPr>
          <p:cNvCxnSpPr>
            <a:stCxn id="45" idx="3"/>
          </p:cNvCxnSpPr>
          <p:nvPr/>
        </p:nvCxnSpPr>
        <p:spPr>
          <a:xfrm>
            <a:off x="3741820" y="3218110"/>
            <a:ext cx="531043" cy="0"/>
          </a:xfrm>
          <a:prstGeom prst="straightConnector1">
            <a:avLst/>
          </a:prstGeom>
          <a:noFill/>
          <a:ln w="25400" cap="flat" cmpd="sng" algn="ctr">
            <a:solidFill>
              <a:sysClr val="windowText" lastClr="000000"/>
            </a:solidFill>
            <a:prstDash val="solid"/>
            <a:tailEnd type="arrow"/>
          </a:ln>
          <a:effectLst/>
        </p:spPr>
      </p:cxnSp>
      <p:sp>
        <p:nvSpPr>
          <p:cNvPr id="49" name="Flowchart: Alternate Process 48">
            <a:extLst>
              <a:ext uri="{FF2B5EF4-FFF2-40B4-BE49-F238E27FC236}">
                <a16:creationId xmlns:a16="http://schemas.microsoft.com/office/drawing/2014/main" id="{FE6A30AC-2F0A-48DF-B0E9-48B242CB86E1}"/>
              </a:ext>
            </a:extLst>
          </p:cNvPr>
          <p:cNvSpPr/>
          <p:nvPr/>
        </p:nvSpPr>
        <p:spPr>
          <a:xfrm>
            <a:off x="4382854" y="2885009"/>
            <a:ext cx="2542032" cy="656266"/>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50" name="TextBox 49">
            <a:extLst>
              <a:ext uri="{FF2B5EF4-FFF2-40B4-BE49-F238E27FC236}">
                <a16:creationId xmlns:a16="http://schemas.microsoft.com/office/drawing/2014/main" id="{BF9A7338-E485-4706-88EA-60B5EFE8C0A8}"/>
              </a:ext>
            </a:extLst>
          </p:cNvPr>
          <p:cNvSpPr txBox="1"/>
          <p:nvPr/>
        </p:nvSpPr>
        <p:spPr>
          <a:xfrm flipH="1">
            <a:off x="4523947" y="2894944"/>
            <a:ext cx="2272879" cy="646331"/>
          </a:xfrm>
          <a:prstGeom prst="rect">
            <a:avLst/>
          </a:prstGeom>
          <a:noFill/>
        </p:spPr>
        <p:txBody>
          <a:bodyPr wrap="square" rtlCol="0">
            <a:spAutoFit/>
          </a:bodyPr>
          <a:lstStyle/>
          <a:p>
            <a:pPr algn="ctr" defTabSz="914400"/>
            <a:r>
              <a:rPr lang="en-US" dirty="0">
                <a:solidFill>
                  <a:prstClr val="black"/>
                </a:solidFill>
                <a:latin typeface="Calibri"/>
              </a:rPr>
              <a:t>Contractor </a:t>
            </a:r>
            <a:r>
              <a:rPr lang="en-US" b="1" dirty="0">
                <a:solidFill>
                  <a:prstClr val="black"/>
                </a:solidFill>
                <a:latin typeface="Calibri"/>
              </a:rPr>
              <a:t>PASS/FAIL</a:t>
            </a:r>
          </a:p>
          <a:p>
            <a:pPr algn="ctr" defTabSz="914400"/>
            <a:r>
              <a:rPr lang="en-US" dirty="0">
                <a:solidFill>
                  <a:prstClr val="black"/>
                </a:solidFill>
                <a:latin typeface="Calibri"/>
              </a:rPr>
              <a:t>PTC </a:t>
            </a:r>
            <a:r>
              <a:rPr lang="en-US" b="1" dirty="0">
                <a:solidFill>
                  <a:prstClr val="black"/>
                </a:solidFill>
                <a:latin typeface="Calibri"/>
              </a:rPr>
              <a:t>FAIL</a:t>
            </a:r>
          </a:p>
        </p:txBody>
      </p:sp>
      <p:sp>
        <p:nvSpPr>
          <p:cNvPr id="51" name="Flowchart: Alternate Process 50">
            <a:extLst>
              <a:ext uri="{FF2B5EF4-FFF2-40B4-BE49-F238E27FC236}">
                <a16:creationId xmlns:a16="http://schemas.microsoft.com/office/drawing/2014/main" id="{F8B7ADB6-CD8E-47AB-BE8E-7737C26A0B51}"/>
              </a:ext>
            </a:extLst>
          </p:cNvPr>
          <p:cNvSpPr/>
          <p:nvPr/>
        </p:nvSpPr>
        <p:spPr>
          <a:xfrm>
            <a:off x="4383111" y="4022988"/>
            <a:ext cx="2544252" cy="943201"/>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52" name="Straight Arrow Connector 51">
            <a:extLst>
              <a:ext uri="{FF2B5EF4-FFF2-40B4-BE49-F238E27FC236}">
                <a16:creationId xmlns:a16="http://schemas.microsoft.com/office/drawing/2014/main" id="{5FE1E5FF-08E8-419D-AA46-4337CB2EB8A3}"/>
              </a:ext>
            </a:extLst>
          </p:cNvPr>
          <p:cNvCxnSpPr/>
          <p:nvPr/>
        </p:nvCxnSpPr>
        <p:spPr>
          <a:xfrm>
            <a:off x="5640411" y="4976276"/>
            <a:ext cx="0" cy="426805"/>
          </a:xfrm>
          <a:prstGeom prst="straightConnector1">
            <a:avLst/>
          </a:prstGeom>
          <a:noFill/>
          <a:ln w="25400" cap="flat" cmpd="sng" algn="ctr">
            <a:solidFill>
              <a:sysClr val="windowText" lastClr="000000"/>
            </a:solidFill>
            <a:prstDash val="solid"/>
            <a:tailEnd type="arrow"/>
          </a:ln>
          <a:effectLst/>
        </p:spPr>
      </p:cxnSp>
      <p:cxnSp>
        <p:nvCxnSpPr>
          <p:cNvPr id="53" name="Straight Arrow Connector 52">
            <a:extLst>
              <a:ext uri="{FF2B5EF4-FFF2-40B4-BE49-F238E27FC236}">
                <a16:creationId xmlns:a16="http://schemas.microsoft.com/office/drawing/2014/main" id="{45B9C72A-2CEF-4E22-A6F9-2955F05FBACB}"/>
              </a:ext>
            </a:extLst>
          </p:cNvPr>
          <p:cNvCxnSpPr/>
          <p:nvPr/>
        </p:nvCxnSpPr>
        <p:spPr>
          <a:xfrm>
            <a:off x="5640411" y="3554154"/>
            <a:ext cx="0" cy="408704"/>
          </a:xfrm>
          <a:prstGeom prst="straightConnector1">
            <a:avLst/>
          </a:prstGeom>
          <a:noFill/>
          <a:ln w="25400" cap="flat" cmpd="sng" algn="ctr">
            <a:solidFill>
              <a:sysClr val="windowText" lastClr="000000"/>
            </a:solidFill>
            <a:prstDash val="solid"/>
            <a:tailEnd type="arrow"/>
          </a:ln>
          <a:effectLst/>
        </p:spPr>
      </p:cxnSp>
      <p:cxnSp>
        <p:nvCxnSpPr>
          <p:cNvPr id="54" name="Straight Connector 53">
            <a:extLst>
              <a:ext uri="{FF2B5EF4-FFF2-40B4-BE49-F238E27FC236}">
                <a16:creationId xmlns:a16="http://schemas.microsoft.com/office/drawing/2014/main" id="{80A39C53-A1C6-42E4-8DDB-F21129F16793}"/>
              </a:ext>
            </a:extLst>
          </p:cNvPr>
          <p:cNvCxnSpPr>
            <a:stCxn id="43" idx="3"/>
          </p:cNvCxnSpPr>
          <p:nvPr/>
        </p:nvCxnSpPr>
        <p:spPr>
          <a:xfrm flipV="1">
            <a:off x="6248400" y="1812885"/>
            <a:ext cx="1826654" cy="9303"/>
          </a:xfrm>
          <a:prstGeom prst="line">
            <a:avLst/>
          </a:prstGeom>
          <a:noFill/>
          <a:ln w="25400" cap="flat" cmpd="sng" algn="ctr">
            <a:solidFill>
              <a:sysClr val="windowText" lastClr="000000"/>
            </a:solidFill>
            <a:prstDash val="solid"/>
          </a:ln>
          <a:effectLst/>
        </p:spPr>
      </p:cxnSp>
      <p:cxnSp>
        <p:nvCxnSpPr>
          <p:cNvPr id="55" name="Straight Connector 54">
            <a:extLst>
              <a:ext uri="{FF2B5EF4-FFF2-40B4-BE49-F238E27FC236}">
                <a16:creationId xmlns:a16="http://schemas.microsoft.com/office/drawing/2014/main" id="{AB7B093B-E5C6-4624-9FE0-FAC717591044}"/>
              </a:ext>
            </a:extLst>
          </p:cNvPr>
          <p:cNvCxnSpPr/>
          <p:nvPr/>
        </p:nvCxnSpPr>
        <p:spPr>
          <a:xfrm flipH="1">
            <a:off x="8057398" y="1812885"/>
            <a:ext cx="17656" cy="4080713"/>
          </a:xfrm>
          <a:prstGeom prst="line">
            <a:avLst/>
          </a:prstGeom>
          <a:noFill/>
          <a:ln w="25400" cap="flat" cmpd="sng" algn="ctr">
            <a:solidFill>
              <a:sysClr val="windowText" lastClr="000000"/>
            </a:solidFill>
            <a:prstDash val="solid"/>
          </a:ln>
          <a:effectLst/>
        </p:spPr>
      </p:cxnSp>
      <p:cxnSp>
        <p:nvCxnSpPr>
          <p:cNvPr id="56" name="Straight Arrow Connector 55">
            <a:extLst>
              <a:ext uri="{FF2B5EF4-FFF2-40B4-BE49-F238E27FC236}">
                <a16:creationId xmlns:a16="http://schemas.microsoft.com/office/drawing/2014/main" id="{50FB2969-0574-4178-9F87-6E65C8FB45CE}"/>
              </a:ext>
            </a:extLst>
          </p:cNvPr>
          <p:cNvCxnSpPr/>
          <p:nvPr/>
        </p:nvCxnSpPr>
        <p:spPr>
          <a:xfrm flipH="1">
            <a:off x="6553200" y="5911532"/>
            <a:ext cx="1513026" cy="0"/>
          </a:xfrm>
          <a:prstGeom prst="straightConnector1">
            <a:avLst/>
          </a:prstGeom>
          <a:noFill/>
          <a:ln w="25400" cap="flat" cmpd="sng" algn="ctr">
            <a:solidFill>
              <a:sysClr val="windowText" lastClr="000000"/>
            </a:solidFill>
            <a:prstDash val="solid"/>
            <a:tailEnd type="arrow"/>
          </a:ln>
          <a:effectLst/>
        </p:spPr>
      </p:cxnSp>
    </p:spTree>
    <p:extLst>
      <p:ext uri="{BB962C8B-B14F-4D97-AF65-F5344CB8AC3E}">
        <p14:creationId xmlns:p14="http://schemas.microsoft.com/office/powerpoint/2010/main" val="467473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43</a:t>
            </a:fld>
            <a:endParaRPr lang="en-US"/>
          </a:p>
        </p:txBody>
      </p:sp>
      <p:sp>
        <p:nvSpPr>
          <p:cNvPr id="30" name="Text Placeholder 4">
            <a:extLst>
              <a:ext uri="{FF2B5EF4-FFF2-40B4-BE49-F238E27FC236}">
                <a16:creationId xmlns:a16="http://schemas.microsoft.com/office/drawing/2014/main" id="{1FCE9AF6-76D1-4343-8334-E5DE4C468DED}"/>
              </a:ext>
            </a:extLst>
          </p:cNvPr>
          <p:cNvSpPr txBox="1">
            <a:spLocks/>
          </p:cNvSpPr>
          <p:nvPr/>
        </p:nvSpPr>
        <p:spPr>
          <a:xfrm>
            <a:off x="228600" y="1143000"/>
            <a:ext cx="4040188" cy="422275"/>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dirty="0" err="1">
                <a:solidFill>
                  <a:srgbClr val="800000"/>
                </a:solidFill>
                <a:latin typeface="Times New Roman" panose="02020603050405020304" pitchFamily="18" charset="0"/>
                <a:cs typeface="Times New Roman" panose="02020603050405020304" pitchFamily="18" charset="0"/>
              </a:rPr>
              <a:t>STest</a:t>
            </a:r>
            <a:r>
              <a:rPr lang="en-US" dirty="0">
                <a:solidFill>
                  <a:srgbClr val="800000"/>
                </a:solidFill>
                <a:latin typeface="Times New Roman" panose="02020603050405020304" pitchFamily="18" charset="0"/>
                <a:cs typeface="Times New Roman" panose="02020603050405020304" pitchFamily="18" charset="0"/>
              </a:rPr>
              <a:t>: Source Sampling Tested</a:t>
            </a:r>
          </a:p>
        </p:txBody>
      </p:sp>
      <p:sp>
        <p:nvSpPr>
          <p:cNvPr id="57" name="Content Placeholder 5">
            <a:extLst>
              <a:ext uri="{FF2B5EF4-FFF2-40B4-BE49-F238E27FC236}">
                <a16:creationId xmlns:a16="http://schemas.microsoft.com/office/drawing/2014/main" id="{95C3165F-C2E3-4D6B-9333-A4241A1B5A75}"/>
              </a:ext>
            </a:extLst>
          </p:cNvPr>
          <p:cNvSpPr txBox="1">
            <a:spLocks/>
          </p:cNvSpPr>
          <p:nvPr/>
        </p:nvSpPr>
        <p:spPr>
          <a:xfrm>
            <a:off x="152400" y="1636689"/>
            <a:ext cx="4040188"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requests material</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determines tests to perform</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evaluation is for guidance</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Can ship at own risk whenever</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generates any DL6004s</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Contractor’s report used for ACCEPT/REJECT</a:t>
            </a:r>
          </a:p>
          <a:p>
            <a:pPr>
              <a:defRPr/>
            </a:pPr>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58" name="Text Placeholder 6">
            <a:extLst>
              <a:ext uri="{FF2B5EF4-FFF2-40B4-BE49-F238E27FC236}">
                <a16:creationId xmlns:a16="http://schemas.microsoft.com/office/drawing/2014/main" id="{AD8C6327-5F3E-45CE-9309-6A176234A368}"/>
              </a:ext>
            </a:extLst>
          </p:cNvPr>
          <p:cNvSpPr txBox="1">
            <a:spLocks/>
          </p:cNvSpPr>
          <p:nvPr/>
        </p:nvSpPr>
        <p:spPr>
          <a:xfrm>
            <a:off x="4724400" y="1143000"/>
            <a:ext cx="4041775" cy="4111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dirty="0">
                <a:solidFill>
                  <a:srgbClr val="800000"/>
                </a:solidFill>
                <a:latin typeface="Times New Roman" panose="02020603050405020304" pitchFamily="18" charset="0"/>
                <a:cs typeface="Times New Roman" panose="02020603050405020304" pitchFamily="18" charset="0"/>
              </a:rPr>
              <a:t>Verification Testing</a:t>
            </a:r>
          </a:p>
        </p:txBody>
      </p:sp>
      <p:sp>
        <p:nvSpPr>
          <p:cNvPr id="59" name="Content Placeholder 7">
            <a:extLst>
              <a:ext uri="{FF2B5EF4-FFF2-40B4-BE49-F238E27FC236}">
                <a16:creationId xmlns:a16="http://schemas.microsoft.com/office/drawing/2014/main" id="{7FE5ECA4-5E1D-4E61-AE6E-B3402F07D3E3}"/>
              </a:ext>
            </a:extLst>
          </p:cNvPr>
          <p:cNvSpPr txBox="1">
            <a:spLocks/>
          </p:cNvSpPr>
          <p:nvPr/>
        </p:nvSpPr>
        <p:spPr>
          <a:xfrm>
            <a:off x="4648200" y="1640985"/>
            <a:ext cx="44196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Product Specialist requests material</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Product Specialist decides tests to perform – can test all or only specific characteristics</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evaluation is for acceptance</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CANNOT SHIP until PTC results are in</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Product Specialist generates any DL6004s</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PTC’s report used for ACCEPT/REJECT</a:t>
            </a:r>
          </a:p>
        </p:txBody>
      </p:sp>
    </p:spTree>
    <p:extLst>
      <p:ext uri="{BB962C8B-B14F-4D97-AF65-F5344CB8AC3E}">
        <p14:creationId xmlns:p14="http://schemas.microsoft.com/office/powerpoint/2010/main" val="3099059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A28105-DB54-4008-9890-330AA1779F2E}" type="slidenum">
              <a:rPr lang="en-US" smtClean="0"/>
              <a:pPr/>
              <a:t>44</a:t>
            </a:fld>
            <a:endParaRPr lang="en-US"/>
          </a:p>
        </p:txBody>
      </p:sp>
      <p:sp>
        <p:nvSpPr>
          <p:cNvPr id="3" name="Title 2"/>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The Future</a:t>
            </a:r>
          </a:p>
        </p:txBody>
      </p:sp>
      <p:sp>
        <p:nvSpPr>
          <p:cNvPr id="4" name="Content Placeholder 3"/>
          <p:cNvSpPr>
            <a:spLocks noGrp="1"/>
          </p:cNvSpPr>
          <p:nvPr>
            <p:ph sz="quarter" idx="13"/>
          </p:nvPr>
        </p:nvSpPr>
        <p:spPr>
          <a:xfrm>
            <a:off x="398352" y="1385197"/>
            <a:ext cx="8338242" cy="3981934"/>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Currently the source program is reliant on a “paper-based” system using email and faxed submittals using various electronic formats or hand-written forms. Current processes also rely on manual review and sign off steps. </a:t>
            </a:r>
          </a:p>
          <a:p>
            <a:r>
              <a:rPr lang="en-US" dirty="0">
                <a:latin typeface="Times New Roman" panose="02020603050405020304" pitchFamily="18" charset="0"/>
                <a:cs typeface="Times New Roman" panose="02020603050405020304" pitchFamily="18" charset="0"/>
              </a:rPr>
              <a:t>New technologies offer great efficiencies for suppliers, labs, and PTC to automate procedures, enabling consistent data forms and reports.</a:t>
            </a:r>
          </a:p>
          <a:p>
            <a:r>
              <a:rPr lang="en-US" dirty="0">
                <a:latin typeface="Times New Roman" panose="02020603050405020304" pitchFamily="18" charset="0"/>
                <a:cs typeface="Times New Roman" panose="02020603050405020304" pitchFamily="18" charset="0"/>
              </a:rPr>
              <a:t>DLA is adapting a commercially available technology for our needs,   transitioning from a manual review process to an electronic, data driven process.  </a:t>
            </a:r>
          </a:p>
          <a:p>
            <a:r>
              <a:rPr lang="en-US" dirty="0">
                <a:latin typeface="Times New Roman" panose="02020603050405020304" pitchFamily="18" charset="0"/>
                <a:cs typeface="Times New Roman" panose="02020603050405020304" pitchFamily="18" charset="0"/>
              </a:rPr>
              <a:t>This effort will enable DLA Troop Support to:</a:t>
            </a:r>
          </a:p>
          <a:p>
            <a:pPr lvl="1"/>
            <a:r>
              <a:rPr lang="en-US" i="1" dirty="0">
                <a:latin typeface="Times New Roman" panose="02020603050405020304" pitchFamily="18" charset="0"/>
                <a:cs typeface="Times New Roman" panose="02020603050405020304" pitchFamily="18" charset="0"/>
              </a:rPr>
              <a:t>strengthen its partnership and communication </a:t>
            </a:r>
            <a:r>
              <a:rPr lang="en-US" dirty="0">
                <a:latin typeface="Times New Roman" panose="02020603050405020304" pitchFamily="18" charset="0"/>
                <a:cs typeface="Times New Roman" panose="02020603050405020304" pitchFamily="18" charset="0"/>
              </a:rPr>
              <a:t>with the Clothing &amp; Textile industrial base, and </a:t>
            </a:r>
          </a:p>
          <a:p>
            <a:pPr lvl="1"/>
            <a:r>
              <a:rPr lang="en-US" i="1" dirty="0">
                <a:latin typeface="Times New Roman" panose="02020603050405020304" pitchFamily="18" charset="0"/>
                <a:cs typeface="Times New Roman" panose="02020603050405020304" pitchFamily="18" charset="0"/>
              </a:rPr>
              <a:t>increase the visibility</a:t>
            </a:r>
            <a:r>
              <a:rPr lang="en-US" dirty="0">
                <a:latin typeface="Times New Roman" panose="02020603050405020304" pitchFamily="18" charset="0"/>
                <a:cs typeface="Times New Roman" panose="02020603050405020304" pitchFamily="18" charset="0"/>
              </a:rPr>
              <a:t> of material and end item quality requirements. </a:t>
            </a:r>
          </a:p>
          <a:p>
            <a:endParaRPr lang="en-US" dirty="0"/>
          </a:p>
          <a:p>
            <a:endParaRPr lang="en-US" dirty="0"/>
          </a:p>
        </p:txBody>
      </p:sp>
      <p:sp>
        <p:nvSpPr>
          <p:cNvPr id="5" name="TextBox 4"/>
          <p:cNvSpPr txBox="1"/>
          <p:nvPr/>
        </p:nvSpPr>
        <p:spPr>
          <a:xfrm>
            <a:off x="1041622" y="5367131"/>
            <a:ext cx="7537836" cy="923330"/>
          </a:xfrm>
          <a:prstGeom prst="rect">
            <a:avLst/>
          </a:prstGeom>
          <a:solidFill>
            <a:schemeClr val="tx2"/>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As a result, DLA Troop Support and its industrial base will increase its capability to deliver the highest quality clothing and individual equipment items to the warfighter.</a:t>
            </a:r>
          </a:p>
        </p:txBody>
      </p:sp>
    </p:spTree>
    <p:extLst>
      <p:ext uri="{BB962C8B-B14F-4D97-AF65-F5344CB8AC3E}">
        <p14:creationId xmlns:p14="http://schemas.microsoft.com/office/powerpoint/2010/main" val="3397565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3365" y="4787900"/>
            <a:ext cx="4151140" cy="1323439"/>
          </a:xfrm>
          <a:prstGeom prst="rect">
            <a:avLst/>
          </a:prstGeom>
          <a:solidFill>
            <a:schemeClr val="accent1">
              <a:lumMod val="40000"/>
              <a:lumOff val="60000"/>
            </a:schemeClr>
          </a:solidFill>
          <a:ln w="19050">
            <a:solidFill>
              <a:schemeClr val="accent1">
                <a:lumMod val="75000"/>
              </a:schemeClr>
            </a:solidFill>
          </a:ln>
          <a:effectLst/>
        </p:spPr>
        <p:txBody>
          <a:bodyPr wrap="square" rtlCol="0">
            <a:spAutoFit/>
          </a:bodyPr>
          <a:lstStyle>
            <a:defPPr>
              <a:defRPr lang="en-US"/>
            </a:defPPr>
            <a:lvl1pPr>
              <a:defRPr sz="1600" b="1"/>
            </a:lvl1pPr>
          </a:lstStyle>
          <a:p>
            <a:r>
              <a:rPr lang="en-US" dirty="0">
                <a:latin typeface="Times New Roman" panose="02020603050405020304" pitchFamily="18" charset="0"/>
                <a:cs typeface="Times New Roman" panose="02020603050405020304" pitchFamily="18" charset="0"/>
              </a:rPr>
              <a:t>Purpose:</a:t>
            </a:r>
          </a:p>
          <a:p>
            <a:pPr marL="285750" indent="-2857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Reengineer and automate manufacturers’ source production lot test reporting</a:t>
            </a:r>
          </a:p>
          <a:p>
            <a:pPr marL="285750" indent="-2857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Streamline DLA PTC review and analysis of test results</a:t>
            </a:r>
          </a:p>
        </p:txBody>
      </p:sp>
      <p:sp>
        <p:nvSpPr>
          <p:cNvPr id="25" name="TextBox 24"/>
          <p:cNvSpPr txBox="1"/>
          <p:nvPr/>
        </p:nvSpPr>
        <p:spPr>
          <a:xfrm>
            <a:off x="4557810" y="3054966"/>
            <a:ext cx="4495799" cy="2739211"/>
          </a:xfrm>
          <a:prstGeom prst="rect">
            <a:avLst/>
          </a:prstGeom>
          <a:solidFill>
            <a:schemeClr val="accent1">
              <a:lumMod val="40000"/>
              <a:lumOff val="60000"/>
            </a:schemeClr>
          </a:solidFill>
          <a:ln w="19050">
            <a:solidFill>
              <a:schemeClr val="accent1">
                <a:lumMod val="75000"/>
              </a:schemeClr>
            </a:solidFill>
          </a:ln>
          <a:effectLst/>
        </p:spPr>
        <p:txBody>
          <a:bodyPr wrap="square" rtlCol="0">
            <a:spAutoFit/>
          </a:bodyPr>
          <a:lstStyle>
            <a:defPPr>
              <a:defRPr lang="en-US"/>
            </a:defPPr>
            <a:lvl1pPr>
              <a:defRPr sz="1600" b="1"/>
            </a:lvl1pPr>
          </a:lstStyle>
          <a:p>
            <a:r>
              <a:rPr lang="en-US" dirty="0">
                <a:latin typeface="Times New Roman" panose="02020603050405020304" pitchFamily="18" charset="0"/>
                <a:cs typeface="Times New Roman" panose="02020603050405020304" pitchFamily="18" charset="0"/>
              </a:rPr>
              <a:t>Benefits: </a:t>
            </a:r>
            <a:endParaRPr lang="en-US"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Automated identification of non-conforming material </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Standardized process and formats for test result submittal</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Higher quality C&amp;T products for the warfighter</a:t>
            </a: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Technical Approach:</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Reengineer processes, develop protocols</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Leverage/validate adopted commercial procedures for proper communication and management of product test data</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Identify, tailor and validate COTS software for PTC application</a:t>
            </a:r>
          </a:p>
        </p:txBody>
      </p:sp>
      <p:sp>
        <p:nvSpPr>
          <p:cNvPr id="26" name="TextBox 25"/>
          <p:cNvSpPr txBox="1"/>
          <p:nvPr/>
        </p:nvSpPr>
        <p:spPr>
          <a:xfrm>
            <a:off x="4969790" y="1400380"/>
            <a:ext cx="3933157" cy="1077218"/>
          </a:xfrm>
          <a:prstGeom prst="rect">
            <a:avLst/>
          </a:prstGeom>
          <a:solidFill>
            <a:schemeClr val="accent1">
              <a:lumMod val="40000"/>
              <a:lumOff val="60000"/>
            </a:schemeClr>
          </a:solidFill>
          <a:ln w="19050">
            <a:solidFill>
              <a:schemeClr val="accent1">
                <a:lumMod val="75000"/>
              </a:schemeClr>
            </a:solidFill>
          </a:ln>
          <a:effectLst/>
        </p:spPr>
        <p:txBody>
          <a:bodyPr wrap="square" rtlCol="0">
            <a:spAutoFit/>
          </a:bodyPr>
          <a:lstStyle>
            <a:defPPr>
              <a:defRPr lang="en-US"/>
            </a:defPPr>
            <a:lvl1pPr>
              <a:defRPr sz="1600" b="1"/>
            </a:lvl1pPr>
          </a:lstStyle>
          <a:p>
            <a:r>
              <a:rPr lang="en-US" dirty="0">
                <a:latin typeface="Times New Roman" panose="02020603050405020304" pitchFamily="18" charset="0"/>
                <a:cs typeface="Times New Roman" panose="02020603050405020304" pitchFamily="18" charset="0"/>
              </a:rPr>
              <a:t>Collaborative Partners: </a:t>
            </a:r>
            <a:r>
              <a:rPr lang="en-US" b="0" dirty="0">
                <a:latin typeface="Times New Roman" panose="02020603050405020304" pitchFamily="18" charset="0"/>
                <a:cs typeface="Times New Roman" panose="02020603050405020304" pitchFamily="18" charset="0"/>
              </a:rPr>
              <a:t>LMI, Texbase, Natific, Major Fabric Suppliers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DLA Sponsor: </a:t>
            </a:r>
            <a:r>
              <a:rPr lang="en-US" b="0" dirty="0">
                <a:latin typeface="Times New Roman" panose="02020603050405020304" pitchFamily="18" charset="0"/>
                <a:cs typeface="Times New Roman" panose="02020603050405020304" pitchFamily="18" charset="0"/>
              </a:rPr>
              <a:t>DLA MUST Program and DLA Product Test Center - Analytical</a:t>
            </a:r>
          </a:p>
        </p:txBody>
      </p:sp>
      <p:sp>
        <p:nvSpPr>
          <p:cNvPr id="29" name="Rectangle 2"/>
          <p:cNvSpPr txBox="1">
            <a:spLocks noChangeArrowheads="1"/>
          </p:cNvSpPr>
          <p:nvPr/>
        </p:nvSpPr>
        <p:spPr>
          <a:xfrm>
            <a:off x="1636886" y="-6652"/>
            <a:ext cx="7010400" cy="914400"/>
          </a:xfrm>
          <a:prstGeom prst="rect">
            <a:avLst/>
          </a:prstGeom>
        </p:spPr>
        <p:txBody>
          <a:bodyPr anchor="ctr"/>
          <a:lstStyle/>
          <a:p>
            <a:pPr algn="ctr">
              <a:defRPr/>
            </a:pPr>
            <a:r>
              <a:rPr lang="en-US" sz="3200" b="1" dirty="0">
                <a:latin typeface="Times New Roman" panose="02020603050405020304" pitchFamily="18" charset="0"/>
                <a:cs typeface="Times New Roman" panose="02020603050405020304" pitchFamily="18" charset="0"/>
              </a:rPr>
              <a:t>Product Test Center — Analytical </a:t>
            </a:r>
          </a:p>
        </p:txBody>
      </p:sp>
      <p:grpSp>
        <p:nvGrpSpPr>
          <p:cNvPr id="8" name="Group 7">
            <a:extLst>
              <a:ext uri="{FF2B5EF4-FFF2-40B4-BE49-F238E27FC236}">
                <a16:creationId xmlns:a16="http://schemas.microsoft.com/office/drawing/2014/main" id="{75F5FED8-23C9-4E00-B83B-8530E87F1865}"/>
              </a:ext>
            </a:extLst>
          </p:cNvPr>
          <p:cNvGrpSpPr/>
          <p:nvPr/>
        </p:nvGrpSpPr>
        <p:grpSpPr>
          <a:xfrm>
            <a:off x="248072" y="2240174"/>
            <a:ext cx="1219200" cy="815596"/>
            <a:chOff x="2051502" y="1828800"/>
            <a:chExt cx="2411458" cy="1587305"/>
          </a:xfrm>
        </p:grpSpPr>
        <p:sp>
          <p:nvSpPr>
            <p:cNvPr id="6" name="Rectangle 5">
              <a:extLst>
                <a:ext uri="{FF2B5EF4-FFF2-40B4-BE49-F238E27FC236}">
                  <a16:creationId xmlns:a16="http://schemas.microsoft.com/office/drawing/2014/main" id="{FDB3E3FA-924D-4892-B5A3-FEC57E966E0F}"/>
                </a:ext>
              </a:extLst>
            </p:cNvPr>
            <p:cNvSpPr/>
            <p:nvPr/>
          </p:nvSpPr>
          <p:spPr>
            <a:xfrm>
              <a:off x="2051502" y="1828800"/>
              <a:ext cx="2411458" cy="15873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6F63E9D-5167-41E1-B491-8C397D60EF8E}"/>
                </a:ext>
              </a:extLst>
            </p:cNvPr>
            <p:cNvGrpSpPr/>
            <p:nvPr/>
          </p:nvGrpSpPr>
          <p:grpSpPr>
            <a:xfrm>
              <a:off x="2207731" y="1991383"/>
              <a:ext cx="2099000" cy="1262138"/>
              <a:chOff x="2293658" y="2153967"/>
              <a:chExt cx="2099000" cy="1262138"/>
            </a:xfrm>
            <a:solidFill>
              <a:schemeClr val="accent1">
                <a:lumMod val="40000"/>
                <a:lumOff val="60000"/>
              </a:schemeClr>
            </a:solidFill>
          </p:grpSpPr>
          <p:pic>
            <p:nvPicPr>
              <p:cNvPr id="10" name="Picture 9">
                <a:extLst>
                  <a:ext uri="{FF2B5EF4-FFF2-40B4-BE49-F238E27FC236}">
                    <a16:creationId xmlns:a16="http://schemas.microsoft.com/office/drawing/2014/main" id="{884BBF88-53BD-4EF6-8CA1-AAE989CB0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312" y="2182916"/>
                <a:ext cx="1061346" cy="958903"/>
              </a:xfrm>
              <a:prstGeom prst="rect">
                <a:avLst/>
              </a:prstGeom>
              <a:grpFill/>
            </p:spPr>
          </p:pic>
          <p:pic>
            <p:nvPicPr>
              <p:cNvPr id="11" name="Picture 10">
                <a:extLst>
                  <a:ext uri="{FF2B5EF4-FFF2-40B4-BE49-F238E27FC236}">
                    <a16:creationId xmlns:a16="http://schemas.microsoft.com/office/drawing/2014/main" id="{1C84FBB5-BDF5-4114-9888-624264514D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156" y="3219639"/>
                <a:ext cx="1391562" cy="196466"/>
              </a:xfrm>
              <a:prstGeom prst="rect">
                <a:avLst/>
              </a:prstGeom>
              <a:grpFill/>
            </p:spPr>
          </p:pic>
          <p:pic>
            <p:nvPicPr>
              <p:cNvPr id="12" name="Picture 11">
                <a:extLst>
                  <a:ext uri="{FF2B5EF4-FFF2-40B4-BE49-F238E27FC236}">
                    <a16:creationId xmlns:a16="http://schemas.microsoft.com/office/drawing/2014/main" id="{5AC636E6-2BB2-458B-AD35-F85B04806A50}"/>
                  </a:ext>
                </a:extLst>
              </p:cNvPr>
              <p:cNvPicPr/>
              <p:nvPr/>
            </p:nvPicPr>
            <p:blipFill rotWithShape="1">
              <a:blip r:embed="rId5"/>
              <a:srcRect r="2015" b="1563"/>
              <a:stretch/>
            </p:blipFill>
            <p:spPr>
              <a:xfrm>
                <a:off x="2293658" y="2153967"/>
                <a:ext cx="1073622" cy="1016803"/>
              </a:xfrm>
              <a:prstGeom prst="rect">
                <a:avLst/>
              </a:prstGeom>
              <a:grpFill/>
            </p:spPr>
          </p:pic>
        </p:grpSp>
      </p:grpSp>
      <p:sp>
        <p:nvSpPr>
          <p:cNvPr id="15" name="Rounded Rectangle 14"/>
          <p:cNvSpPr/>
          <p:nvPr/>
        </p:nvSpPr>
        <p:spPr>
          <a:xfrm>
            <a:off x="1203475" y="1331871"/>
            <a:ext cx="2057400" cy="3981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 15K Test Reports /year</a:t>
            </a:r>
          </a:p>
        </p:txBody>
      </p:sp>
      <p:sp>
        <p:nvSpPr>
          <p:cNvPr id="2" name="TextBox 1"/>
          <p:cNvSpPr txBox="1"/>
          <p:nvPr/>
        </p:nvSpPr>
        <p:spPr>
          <a:xfrm>
            <a:off x="372640" y="1896024"/>
            <a:ext cx="1094632" cy="329275"/>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solidFill>
                  <a:schemeClr val="tx1"/>
                </a:solidFill>
              </a:rPr>
              <a:t>~10K Shade</a:t>
            </a:r>
          </a:p>
        </p:txBody>
      </p:sp>
      <p:sp>
        <p:nvSpPr>
          <p:cNvPr id="18" name="TextBox 17"/>
          <p:cNvSpPr txBox="1"/>
          <p:nvPr/>
        </p:nvSpPr>
        <p:spPr>
          <a:xfrm>
            <a:off x="2755900" y="1879215"/>
            <a:ext cx="2002799" cy="49263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lt1"/>
                </a:solidFill>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tx1"/>
                </a:solidFill>
              </a:rPr>
              <a:t>~5K Source/Correlation/ Verification Testing</a:t>
            </a:r>
          </a:p>
        </p:txBody>
      </p:sp>
      <p:cxnSp>
        <p:nvCxnSpPr>
          <p:cNvPr id="7" name="Elbow Connector 6"/>
          <p:cNvCxnSpPr>
            <a:stCxn id="15" idx="2"/>
            <a:endCxn id="18" idx="0"/>
          </p:cNvCxnSpPr>
          <p:nvPr/>
        </p:nvCxnSpPr>
        <p:spPr>
          <a:xfrm rot="16200000" flipH="1">
            <a:off x="2920146" y="1042060"/>
            <a:ext cx="149183" cy="1525125"/>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5" idx="2"/>
            <a:endCxn id="2" idx="0"/>
          </p:cNvCxnSpPr>
          <p:nvPr/>
        </p:nvCxnSpPr>
        <p:spPr>
          <a:xfrm rot="5400000">
            <a:off x="1493070" y="1156919"/>
            <a:ext cx="165992" cy="1312219"/>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49083" y="2603207"/>
            <a:ext cx="1216431" cy="30758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lt1"/>
                </a:solidFill>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tx1"/>
                </a:solidFill>
              </a:rPr>
              <a:t>&lt; 1K Other</a:t>
            </a:r>
          </a:p>
        </p:txBody>
      </p:sp>
      <p:sp>
        <p:nvSpPr>
          <p:cNvPr id="28" name="TextBox 27"/>
          <p:cNvSpPr txBox="1"/>
          <p:nvPr/>
        </p:nvSpPr>
        <p:spPr>
          <a:xfrm>
            <a:off x="1684943" y="2647972"/>
            <a:ext cx="1216152" cy="30777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lt1"/>
                </a:solidFill>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tx1"/>
                </a:solidFill>
              </a:rPr>
              <a:t>&gt;4K Fabric</a:t>
            </a:r>
          </a:p>
        </p:txBody>
      </p:sp>
      <p:cxnSp>
        <p:nvCxnSpPr>
          <p:cNvPr id="34" name="Elbow Connector 33"/>
          <p:cNvCxnSpPr>
            <a:stCxn id="18" idx="2"/>
            <a:endCxn id="28" idx="0"/>
          </p:cNvCxnSpPr>
          <p:nvPr/>
        </p:nvCxnSpPr>
        <p:spPr>
          <a:xfrm rot="5400000">
            <a:off x="2887097" y="1777769"/>
            <a:ext cx="276126" cy="1464281"/>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8" idx="2"/>
            <a:endCxn id="27" idx="0"/>
          </p:cNvCxnSpPr>
          <p:nvPr/>
        </p:nvCxnSpPr>
        <p:spPr>
          <a:xfrm rot="5400000">
            <a:off x="3641620" y="2487526"/>
            <a:ext cx="231361" cy="1"/>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6"/>
          <a:stretch>
            <a:fillRect/>
          </a:stretch>
        </p:blipFill>
        <p:spPr>
          <a:xfrm>
            <a:off x="1249785" y="3154184"/>
            <a:ext cx="2103120" cy="1261871"/>
          </a:xfrm>
          <a:prstGeom prst="rect">
            <a:avLst/>
          </a:prstGeom>
          <a:solidFill>
            <a:schemeClr val="accent1">
              <a:lumMod val="20000"/>
              <a:lumOff val="80000"/>
            </a:schemeClr>
          </a:solidFill>
        </p:spPr>
      </p:pic>
      <p:cxnSp>
        <p:nvCxnSpPr>
          <p:cNvPr id="39" name="Straight Connector 38"/>
          <p:cNvCxnSpPr>
            <a:stCxn id="28" idx="2"/>
            <a:endCxn id="37" idx="0"/>
          </p:cNvCxnSpPr>
          <p:nvPr/>
        </p:nvCxnSpPr>
        <p:spPr>
          <a:xfrm>
            <a:off x="2293019" y="2955749"/>
            <a:ext cx="8326" cy="198435"/>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0107141">
            <a:off x="157597" y="1301003"/>
            <a:ext cx="1239333" cy="449006"/>
          </a:xfrm>
          <a:prstGeom prst="rect">
            <a:avLst/>
          </a:prstGeom>
          <a:solidFill>
            <a:schemeClr val="accent5">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bg1"/>
                </a:solidFill>
              </a:rPr>
              <a:t>Recent Annual Statistics</a:t>
            </a:r>
          </a:p>
        </p:txBody>
      </p:sp>
    </p:spTree>
    <p:extLst>
      <p:ext uri="{BB962C8B-B14F-4D97-AF65-F5344CB8AC3E}">
        <p14:creationId xmlns:p14="http://schemas.microsoft.com/office/powerpoint/2010/main" val="30456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A28105-DB54-4008-9890-330AA1779F2E}" type="slidenum">
              <a:rPr lang="en-US" smtClean="0"/>
              <a:t>46</a:t>
            </a:fld>
            <a:endParaRPr lang="en-US"/>
          </a:p>
        </p:txBody>
      </p:sp>
      <p:sp>
        <p:nvSpPr>
          <p:cNvPr id="5" name="Title 4"/>
          <p:cNvSpPr>
            <a:spLocks noGrp="1"/>
          </p:cNvSpPr>
          <p:nvPr>
            <p:ph type="title"/>
          </p:nvPr>
        </p:nvSpPr>
        <p:spPr/>
        <p:txBody>
          <a:bodyPr>
            <a:normAutofit/>
          </a:bodyPr>
          <a:lstStyle/>
          <a:p>
            <a:r>
              <a:rPr lang="en-US" dirty="0">
                <a:effectLst/>
                <a:latin typeface="Times New Roman" panose="02020603050405020304" pitchFamily="18" charset="0"/>
                <a:cs typeface="Times New Roman" panose="02020603050405020304" pitchFamily="18" charset="0"/>
              </a:rPr>
              <a:t>Description of Automated Solution </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3"/>
          </p:nvPr>
        </p:nvSpPr>
        <p:spPr>
          <a:xfrm>
            <a:off x="479079" y="1200728"/>
            <a:ext cx="8338242" cy="4991842"/>
          </a:xfrm>
        </p:spPr>
        <p:txBody>
          <a:bodyPr>
            <a:normAutofit/>
          </a:bodyPr>
          <a:lstStyle/>
          <a:p>
            <a:r>
              <a:rPr lang="en-US" dirty="0">
                <a:latin typeface="Times New Roman" panose="02020603050405020304" pitchFamily="18" charset="0"/>
                <a:cs typeface="Times New Roman" panose="02020603050405020304" pitchFamily="18" charset="0"/>
              </a:rPr>
              <a:t>The Product Test Center has embarked on a modernization program to streamline processes and update its systems to maintain the quality control of materials used to construct clothing and equipment for today’s warfighter.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MUST Source Sampling Tool is a commercially available textile testing and supplier collaboration system that has been modified to meet the specific workflow requirements of the DLA supply chain.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MUST Source Sampling Tool merges Prime Contractors, Material Suppliers and Independent Testing Labs into one standardized system.</a:t>
            </a:r>
          </a:p>
          <a:p>
            <a:pPr>
              <a:lnSpc>
                <a:spcPct val="100000"/>
              </a:lnSpc>
            </a:pPr>
            <a:endParaRPr lang="en-US" dirty="0"/>
          </a:p>
        </p:txBody>
      </p:sp>
    </p:spTree>
    <p:extLst>
      <p:ext uri="{BB962C8B-B14F-4D97-AF65-F5344CB8AC3E}">
        <p14:creationId xmlns:p14="http://schemas.microsoft.com/office/powerpoint/2010/main" val="170437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A28105-DB54-4008-9890-330AA1779F2E}" type="slidenum">
              <a:rPr lang="en-US" smtClean="0"/>
              <a:t>47</a:t>
            </a:fld>
            <a:endParaRPr lang="en-US"/>
          </a:p>
        </p:txBody>
      </p:sp>
      <p:sp>
        <p:nvSpPr>
          <p:cNvPr id="5" name="Title 4"/>
          <p:cNvSpPr>
            <a:spLocks noGrp="1"/>
          </p:cNvSpPr>
          <p:nvPr>
            <p:ph type="title"/>
          </p:nvPr>
        </p:nvSpPr>
        <p:spPr/>
        <p:txBody>
          <a:bodyPr/>
          <a:lstStyle/>
          <a:p>
            <a:r>
              <a:rPr lang="en-US" dirty="0">
                <a:effectLst/>
              </a:rPr>
              <a:t>Intro to Source Sampling Tool</a:t>
            </a:r>
            <a:endParaRPr lang="en-US" dirty="0"/>
          </a:p>
        </p:txBody>
      </p:sp>
      <p:sp>
        <p:nvSpPr>
          <p:cNvPr id="6" name="Content Placeholder 5"/>
          <p:cNvSpPr>
            <a:spLocks noGrp="1"/>
          </p:cNvSpPr>
          <p:nvPr>
            <p:ph sz="quarter" idx="13"/>
          </p:nvPr>
        </p:nvSpPr>
        <p:spPr/>
        <p:txBody>
          <a:bodyPr>
            <a:normAutofit fontScale="92500" lnSpcReduction="10000"/>
          </a:bodyPr>
          <a:lstStyle/>
          <a:p>
            <a:r>
              <a:rPr lang="en-US" dirty="0"/>
              <a:t>Easy to use browser-based system (no software to install)</a:t>
            </a:r>
          </a:p>
          <a:p>
            <a:r>
              <a:rPr lang="en-US" dirty="0"/>
              <a:t>Benefits include:</a:t>
            </a:r>
          </a:p>
          <a:p>
            <a:pPr lvl="1"/>
            <a:r>
              <a:rPr lang="en-US" dirty="0"/>
              <a:t>Standardized workflow</a:t>
            </a:r>
          </a:p>
          <a:p>
            <a:pPr lvl="1"/>
            <a:r>
              <a:rPr lang="en-US" dirty="0"/>
              <a:t>Standardized testing procedures</a:t>
            </a:r>
          </a:p>
          <a:p>
            <a:pPr lvl="1"/>
            <a:r>
              <a:rPr lang="en-US" dirty="0"/>
              <a:t>Digitizing data </a:t>
            </a:r>
          </a:p>
          <a:p>
            <a:pPr lvl="1"/>
            <a:r>
              <a:rPr lang="en-US" dirty="0"/>
              <a:t>Automated notification and PTC response of source lot testing date/enforcement of 14 day waiting period</a:t>
            </a:r>
          </a:p>
          <a:p>
            <a:pPr lvl="1"/>
            <a:r>
              <a:rPr lang="en-US" dirty="0"/>
              <a:t>Visibility to current testing requirements</a:t>
            </a:r>
          </a:p>
          <a:p>
            <a:pPr lvl="1"/>
            <a:r>
              <a:rPr lang="en-US" dirty="0"/>
              <a:t>Automatic evaluation of test results versus test requirements</a:t>
            </a:r>
          </a:p>
          <a:p>
            <a:pPr lvl="1"/>
            <a:r>
              <a:rPr lang="en-US" dirty="0"/>
              <a:t>Ability to re-use previously entered data</a:t>
            </a:r>
          </a:p>
          <a:p>
            <a:pPr lvl="1"/>
            <a:r>
              <a:rPr lang="en-US" dirty="0"/>
              <a:t>Automated creation and archiving of standard DD1222</a:t>
            </a:r>
          </a:p>
          <a:p>
            <a:pPr lvl="1"/>
            <a:r>
              <a:rPr lang="en-US" dirty="0"/>
              <a:t>Automated event notifications for all members of the supply chain</a:t>
            </a:r>
          </a:p>
          <a:p>
            <a:endParaRPr lang="en-US" dirty="0"/>
          </a:p>
        </p:txBody>
      </p:sp>
    </p:spTree>
    <p:extLst>
      <p:ext uri="{BB962C8B-B14F-4D97-AF65-F5344CB8AC3E}">
        <p14:creationId xmlns:p14="http://schemas.microsoft.com/office/powerpoint/2010/main" val="303193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A28105-DB54-4008-9890-330AA1779F2E}" type="slidenum">
              <a:rPr lang="en-US" smtClean="0"/>
              <a:t>48</a:t>
            </a:fld>
            <a:endParaRPr lang="en-US"/>
          </a:p>
        </p:txBody>
      </p:sp>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Challenges to Overcome</a:t>
            </a:r>
          </a:p>
        </p:txBody>
      </p:sp>
      <p:sp>
        <p:nvSpPr>
          <p:cNvPr id="6" name="Content Placeholder 5"/>
          <p:cNvSpPr>
            <a:spLocks noGrp="1"/>
          </p:cNvSpPr>
          <p:nvPr>
            <p:ph sz="quarter" idx="13"/>
          </p:nvPr>
        </p:nvSpPr>
        <p:spPr>
          <a:xfrm>
            <a:off x="398352" y="1134939"/>
            <a:ext cx="8338242" cy="4807373"/>
          </a:xfrm>
        </p:spPr>
        <p:txBody>
          <a:bodyPr>
            <a:normAutofit lnSpcReduction="10000"/>
          </a:bodyPr>
          <a:lstStyle/>
          <a:p>
            <a:pPr>
              <a:lnSpc>
                <a:spcPct val="100000"/>
              </a:lnSpc>
            </a:pPr>
            <a:r>
              <a:rPr lang="en-US" dirty="0">
                <a:latin typeface="Times New Roman" panose="02020603050405020304" pitchFamily="18" charset="0"/>
                <a:cs typeface="Times New Roman" panose="02020603050405020304" pitchFamily="18" charset="0"/>
              </a:rPr>
              <a:t>Resistance to change</a:t>
            </a:r>
          </a:p>
          <a:p>
            <a:pPr lvl="1">
              <a:lnSpc>
                <a:spcPct val="100000"/>
              </a:lnSpc>
            </a:pPr>
            <a:r>
              <a:rPr lang="en-US" dirty="0">
                <a:latin typeface="Times New Roman" panose="02020603050405020304" pitchFamily="18" charset="0"/>
                <a:cs typeface="Times New Roman" panose="02020603050405020304" pitchFamily="18" charset="0"/>
              </a:rPr>
              <a:t>Current DLA process is inefficient and needs to change</a:t>
            </a:r>
          </a:p>
          <a:p>
            <a:pPr lvl="1">
              <a:lnSpc>
                <a:spcPct val="100000"/>
              </a:lnSpc>
            </a:pPr>
            <a:r>
              <a:rPr lang="en-US" dirty="0">
                <a:latin typeface="Times New Roman" panose="02020603050405020304" pitchFamily="18" charset="0"/>
                <a:cs typeface="Times New Roman" panose="02020603050405020304" pitchFamily="18" charset="0"/>
              </a:rPr>
              <a:t>Suppliers individually optimized</a:t>
            </a:r>
          </a:p>
          <a:p>
            <a:pPr>
              <a:lnSpc>
                <a:spcPct val="100000"/>
              </a:lnSpc>
            </a:pPr>
            <a:r>
              <a:rPr lang="en-US" dirty="0">
                <a:latin typeface="Times New Roman" panose="02020603050405020304" pitchFamily="18" charset="0"/>
                <a:cs typeface="Times New Roman" panose="02020603050405020304" pitchFamily="18" charset="0"/>
              </a:rPr>
              <a:t>Fear of the unknown</a:t>
            </a:r>
          </a:p>
          <a:p>
            <a:pPr lvl="1">
              <a:lnSpc>
                <a:spcPct val="100000"/>
              </a:lnSpc>
            </a:pPr>
            <a:r>
              <a:rPr lang="en-US" dirty="0">
                <a:latin typeface="Times New Roman" panose="02020603050405020304" pitchFamily="18" charset="0"/>
                <a:cs typeface="Times New Roman" panose="02020603050405020304" pitchFamily="18" charset="0"/>
              </a:rPr>
              <a:t>Education on the use of the tool</a:t>
            </a:r>
          </a:p>
          <a:p>
            <a:pPr>
              <a:lnSpc>
                <a:spcPct val="100000"/>
              </a:lnSpc>
            </a:pPr>
            <a:r>
              <a:rPr lang="en-US" dirty="0">
                <a:latin typeface="Times New Roman" panose="02020603050405020304" pitchFamily="18" charset="0"/>
                <a:cs typeface="Times New Roman" panose="02020603050405020304" pitchFamily="18" charset="0"/>
              </a:rPr>
              <a:t>Dual Entry</a:t>
            </a:r>
          </a:p>
          <a:p>
            <a:pPr lvl="1">
              <a:lnSpc>
                <a:spcPct val="100000"/>
              </a:lnSpc>
            </a:pPr>
            <a:r>
              <a:rPr lang="en-US" dirty="0">
                <a:latin typeface="Times New Roman" panose="02020603050405020304" pitchFamily="18" charset="0"/>
                <a:cs typeface="Times New Roman" panose="02020603050405020304" pitchFamily="18" charset="0"/>
              </a:rPr>
              <a:t>Understand how the tool works and see how it can reduce the work currently being done</a:t>
            </a:r>
          </a:p>
          <a:p>
            <a:pPr>
              <a:lnSpc>
                <a:spcPct val="100000"/>
              </a:lnSpc>
            </a:pPr>
            <a:r>
              <a:rPr lang="en-US" dirty="0">
                <a:latin typeface="Times New Roman" panose="02020603050405020304" pitchFamily="18" charset="0"/>
                <a:cs typeface="Times New Roman" panose="02020603050405020304" pitchFamily="18" charset="0"/>
              </a:rPr>
              <a:t>Concern for increased oversight</a:t>
            </a:r>
          </a:p>
          <a:p>
            <a:pPr lvl="1">
              <a:lnSpc>
                <a:spcPct val="100000"/>
              </a:lnSpc>
            </a:pPr>
            <a:r>
              <a:rPr lang="en-US" dirty="0">
                <a:latin typeface="Times New Roman" panose="02020603050405020304" pitchFamily="18" charset="0"/>
                <a:cs typeface="Times New Roman" panose="02020603050405020304" pitchFamily="18" charset="0"/>
              </a:rPr>
              <a:t>Streamlined processes equate to reduced costs and increased quality</a:t>
            </a:r>
          </a:p>
          <a:p>
            <a:pPr>
              <a:lnSpc>
                <a:spcPct val="100000"/>
              </a:lnSpc>
            </a:pPr>
            <a:endParaRPr lang="en-US" dirty="0"/>
          </a:p>
        </p:txBody>
      </p:sp>
    </p:spTree>
    <p:extLst>
      <p:ext uri="{BB962C8B-B14F-4D97-AF65-F5344CB8AC3E}">
        <p14:creationId xmlns:p14="http://schemas.microsoft.com/office/powerpoint/2010/main" val="359513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49</a:t>
            </a:fld>
            <a:endParaRPr lang="en-US" dirty="0"/>
          </a:p>
        </p:txBody>
      </p:sp>
      <p:sp>
        <p:nvSpPr>
          <p:cNvPr id="3" name="Title 2"/>
          <p:cNvSpPr>
            <a:spLocks noGrp="1"/>
          </p:cNvSpPr>
          <p:nvPr>
            <p:ph type="title"/>
          </p:nvPr>
        </p:nvSpPr>
        <p:spPr>
          <a:xfrm>
            <a:off x="2316480" y="335280"/>
            <a:ext cx="6949440" cy="731520"/>
          </a:xfrm>
        </p:spPr>
        <p:txBody>
          <a:bodyPr/>
          <a:lstStyle/>
          <a:p>
            <a:r>
              <a:rPr lang="en-US" dirty="0">
                <a:solidFill>
                  <a:schemeClr val="tx1"/>
                </a:solidFill>
              </a:rPr>
              <a:t>Source Sampling Tool Roll-Out</a:t>
            </a:r>
          </a:p>
        </p:txBody>
      </p:sp>
      <p:sp>
        <p:nvSpPr>
          <p:cNvPr id="4" name="Content Placeholder 3"/>
          <p:cNvSpPr>
            <a:spLocks noGrp="1"/>
          </p:cNvSpPr>
          <p:nvPr>
            <p:ph sz="quarter" idx="10"/>
          </p:nvPr>
        </p:nvSpPr>
        <p:spPr>
          <a:xfrm>
            <a:off x="457200" y="1311910"/>
            <a:ext cx="8229600" cy="5120640"/>
          </a:xfrm>
        </p:spPr>
        <p:txBody>
          <a:bodyPr>
            <a:normAutofit/>
          </a:bodyPr>
          <a:lstStyle/>
          <a:p>
            <a:pPr marL="457200" indent="-457200">
              <a:buFont typeface="+mj-lt"/>
              <a:buAutoNum type="arabicPeriod"/>
            </a:pPr>
            <a:r>
              <a:rPr lang="en-US" sz="2400" dirty="0"/>
              <a:t>Continue Final Phase of Development</a:t>
            </a:r>
          </a:p>
          <a:p>
            <a:pPr marL="457200" indent="-457200">
              <a:buFont typeface="+mj-lt"/>
              <a:buAutoNum type="arabicPeriod"/>
            </a:pPr>
            <a:r>
              <a:rPr lang="en-US" sz="2400" dirty="0"/>
              <a:t>On-board fabric suppliers in phases to submit all fabric reports through the system</a:t>
            </a:r>
          </a:p>
          <a:p>
            <a:pPr marL="457200" indent="-457200">
              <a:buFont typeface="+mj-lt"/>
              <a:buAutoNum type="arabicPeriod"/>
            </a:pPr>
            <a:r>
              <a:rPr lang="en-US" sz="2400" dirty="0"/>
              <a:t>Focus on </a:t>
            </a:r>
            <a:r>
              <a:rPr lang="en-US" sz="2400" u="sng" dirty="0"/>
              <a:t>high volume</a:t>
            </a:r>
            <a:r>
              <a:rPr lang="en-US" sz="2400" dirty="0"/>
              <a:t> fabric suppliers</a:t>
            </a:r>
          </a:p>
          <a:p>
            <a:pPr marL="457200" indent="-457200">
              <a:buFont typeface="+mj-lt"/>
              <a:buAutoNum type="arabicPeriod"/>
            </a:pPr>
            <a:r>
              <a:rPr lang="en-US" sz="2400" dirty="0"/>
              <a:t>When on-boarding the fabric suppliers, include their associated primes</a:t>
            </a:r>
          </a:p>
          <a:p>
            <a:pPr marL="457200" indent="-457200">
              <a:buFont typeface="+mj-lt"/>
              <a:buAutoNum type="arabicPeriod"/>
            </a:pPr>
            <a:r>
              <a:rPr lang="en-US" sz="2400" dirty="0"/>
              <a:t>Considerations for timing supplier on-boarding</a:t>
            </a:r>
          </a:p>
          <a:p>
            <a:pPr marL="914400" lvl="1" indent="-457200">
              <a:buFont typeface="+mj-lt"/>
              <a:buAutoNum type="arabicPeriod"/>
            </a:pPr>
            <a:r>
              <a:rPr lang="en-US" sz="2000" dirty="0"/>
              <a:t>Past engagement with Source Sampling Tool User </a:t>
            </a:r>
            <a:r>
              <a:rPr lang="en-US" sz="2000" dirty="0" err="1"/>
              <a:t>Eval</a:t>
            </a:r>
            <a:endParaRPr lang="en-US" sz="2000" dirty="0"/>
          </a:p>
          <a:p>
            <a:pPr marL="914400" lvl="1" indent="-457200">
              <a:buFont typeface="+mj-lt"/>
              <a:buAutoNum type="arabicPeriod"/>
            </a:pPr>
            <a:r>
              <a:rPr lang="en-US" sz="2000" dirty="0"/>
              <a:t>Past engagement with R&amp;D/PTC efforts</a:t>
            </a:r>
          </a:p>
          <a:p>
            <a:pPr marL="914400" lvl="1" indent="-457200">
              <a:buFont typeface="+mj-lt"/>
              <a:buAutoNum type="arabicPeriod"/>
            </a:pPr>
            <a:r>
              <a:rPr lang="en-US" sz="2000" dirty="0"/>
              <a:t>Stability</a:t>
            </a:r>
          </a:p>
          <a:p>
            <a:pPr marL="457200" indent="-457200">
              <a:buFont typeface="+mj-lt"/>
              <a:buAutoNum type="arabicPeriod"/>
            </a:pPr>
            <a:r>
              <a:rPr lang="en-US" sz="2400" dirty="0"/>
              <a:t>PTC will contact participants prior to on-boarding coordination</a:t>
            </a:r>
          </a:p>
          <a:p>
            <a:pPr lvl="1"/>
            <a:endParaRPr lang="en-US" dirty="0"/>
          </a:p>
          <a:p>
            <a:pPr lvl="1"/>
            <a:endParaRPr lang="en-US" dirty="0"/>
          </a:p>
        </p:txBody>
      </p:sp>
    </p:spTree>
    <p:extLst>
      <p:ext uri="{BB962C8B-B14F-4D97-AF65-F5344CB8AC3E}">
        <p14:creationId xmlns:p14="http://schemas.microsoft.com/office/powerpoint/2010/main" val="364607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Shade Procedures</a:t>
            </a:r>
          </a:p>
        </p:txBody>
      </p:sp>
      <p:sp>
        <p:nvSpPr>
          <p:cNvPr id="3" name="Content Placeholder 2"/>
          <p:cNvSpPr>
            <a:spLocks noGrp="1"/>
          </p:cNvSpPr>
          <p:nvPr>
            <p:ph idx="1"/>
          </p:nvPr>
        </p:nvSpPr>
        <p:spPr/>
        <p:txBody>
          <a:bodyPr>
            <a:normAutofit/>
          </a:bodyPr>
          <a:lstStyle/>
          <a:p>
            <a:r>
              <a:rPr lang="en-US" dirty="0"/>
              <a:t>How do you know if you are required to send samples to the PTC-A for shade evaluation?</a:t>
            </a:r>
          </a:p>
          <a:p>
            <a:r>
              <a:rPr lang="en-US" dirty="0"/>
              <a:t>How many samples?</a:t>
            </a:r>
          </a:p>
          <a:p>
            <a:r>
              <a:rPr lang="en-US" dirty="0"/>
              <a:t>Where do the samples go?</a:t>
            </a:r>
          </a:p>
          <a:p>
            <a:r>
              <a:rPr lang="en-US" dirty="0"/>
              <a:t>Who picks the samples?</a:t>
            </a:r>
          </a:p>
          <a:p>
            <a:r>
              <a:rPr lang="en-US" dirty="0"/>
              <a:t>What needs to come with the samples?</a:t>
            </a:r>
          </a:p>
          <a:p>
            <a:r>
              <a:rPr lang="en-US" dirty="0"/>
              <a:t>What happens when the samples show up?</a:t>
            </a:r>
          </a:p>
          <a:p>
            <a:r>
              <a:rPr lang="en-US" dirty="0"/>
              <a:t>Who is evaluating the samples?</a:t>
            </a:r>
          </a:p>
          <a:p>
            <a:r>
              <a:rPr lang="en-US" dirty="0"/>
              <a:t>How do they evaluate?</a:t>
            </a:r>
          </a:p>
          <a:p>
            <a:r>
              <a:rPr lang="en-US" dirty="0"/>
              <a:t>Paperwork, why is there always paperwork?</a:t>
            </a:r>
          </a:p>
          <a:p>
            <a:endParaRPr lang="en-US" dirty="0"/>
          </a:p>
          <a:p>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5</a:t>
            </a:fld>
            <a:endParaRPr lang="en-US"/>
          </a:p>
        </p:txBody>
      </p:sp>
    </p:spTree>
    <p:extLst>
      <p:ext uri="{BB962C8B-B14F-4D97-AF65-F5344CB8AC3E}">
        <p14:creationId xmlns:p14="http://schemas.microsoft.com/office/powerpoint/2010/main" val="1380975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PTC POC’s</a:t>
            </a:r>
          </a:p>
        </p:txBody>
      </p:sp>
      <p:sp>
        <p:nvSpPr>
          <p:cNvPr id="3" name="Content Placeholder 2"/>
          <p:cNvSpPr>
            <a:spLocks noGrp="1"/>
          </p:cNvSpPr>
          <p:nvPr>
            <p:ph sz="half" idx="1"/>
          </p:nvPr>
        </p:nvSpPr>
        <p:spPr/>
        <p:txBody>
          <a:bodyPr/>
          <a:lstStyle/>
          <a:p>
            <a:pPr marL="0" indent="0">
              <a:buNone/>
            </a:pPr>
            <a:r>
              <a:rPr lang="en-US" sz="2000" dirty="0">
                <a:latin typeface="Times New Roman" panose="02020603050405020304" pitchFamily="18" charset="0"/>
                <a:cs typeface="Times New Roman" panose="02020603050405020304" pitchFamily="18" charset="0"/>
              </a:rPr>
              <a:t>Jamie Hieber</a:t>
            </a:r>
          </a:p>
          <a:p>
            <a:pPr marL="0" indent="0">
              <a:buNone/>
            </a:pPr>
            <a:r>
              <a:rPr lang="en-US" sz="2000" dirty="0">
                <a:latin typeface="Times New Roman" panose="02020603050405020304" pitchFamily="18" charset="0"/>
                <a:cs typeface="Times New Roman" panose="02020603050405020304" pitchFamily="18" charset="0"/>
              </a:rPr>
              <a:t>Lab Manager</a:t>
            </a:r>
          </a:p>
          <a:p>
            <a:pPr marL="0" indent="0">
              <a:buNone/>
            </a:pPr>
            <a:r>
              <a:rPr lang="en-US" sz="2000" dirty="0">
                <a:latin typeface="Times New Roman" panose="02020603050405020304" pitchFamily="18" charset="0"/>
                <a:cs typeface="Times New Roman" panose="02020603050405020304" pitchFamily="18" charset="0"/>
                <a:hlinkClick r:id="rId3"/>
              </a:rPr>
              <a:t>Jamie.Hieber@dla.mil</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215-737-3241 (Office)</a:t>
            </a:r>
          </a:p>
          <a:p>
            <a:pPr marL="0" indent="0">
              <a:buNone/>
            </a:pPr>
            <a:r>
              <a:rPr lang="en-US" sz="2000" dirty="0">
                <a:latin typeface="Times New Roman" panose="02020603050405020304" pitchFamily="18" charset="0"/>
                <a:cs typeface="Times New Roman" panose="02020603050405020304" pitchFamily="18" charset="0"/>
              </a:rPr>
              <a:t>215-687-7037 (Work Cell)</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Jessica Raushel</a:t>
            </a:r>
          </a:p>
          <a:p>
            <a:pPr marL="0" indent="0">
              <a:buNone/>
            </a:pPr>
            <a:r>
              <a:rPr lang="en-US" sz="2000" dirty="0">
                <a:latin typeface="Times New Roman" panose="02020603050405020304" pitchFamily="18" charset="0"/>
                <a:cs typeface="Times New Roman" panose="02020603050405020304" pitchFamily="18" charset="0"/>
              </a:rPr>
              <a:t>Supervisory Chemist</a:t>
            </a:r>
          </a:p>
          <a:p>
            <a:pPr marL="0" indent="0">
              <a:buNone/>
            </a:pPr>
            <a:r>
              <a:rPr lang="en-US" sz="2000" dirty="0">
                <a:latin typeface="Times New Roman" panose="02020603050405020304" pitchFamily="18" charset="0"/>
                <a:cs typeface="Times New Roman" panose="02020603050405020304" pitchFamily="18" charset="0"/>
                <a:hlinkClick r:id="rId4"/>
              </a:rPr>
              <a:t>Jessica.Raushel@dla.mil</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215-737-3246 (Office)</a:t>
            </a:r>
          </a:p>
          <a:p>
            <a:pPr marL="0" indent="0">
              <a:buNone/>
            </a:pPr>
            <a:r>
              <a:rPr lang="en-US" sz="2000" dirty="0">
                <a:latin typeface="Times New Roman" panose="02020603050405020304" pitchFamily="18" charset="0"/>
                <a:cs typeface="Times New Roman" panose="02020603050405020304" pitchFamily="18" charset="0"/>
              </a:rPr>
              <a:t>267-236-3779 ( Work Cell)</a:t>
            </a:r>
          </a:p>
          <a:p>
            <a:pPr marL="0" indent="0">
              <a:buNone/>
            </a:pPr>
            <a:endParaRPr lang="en-US" dirty="0"/>
          </a:p>
          <a:p>
            <a:pPr marL="0" indent="0">
              <a:buNone/>
            </a:pPr>
            <a:endParaRPr lang="en-US" dirty="0"/>
          </a:p>
        </p:txBody>
      </p:sp>
      <p:sp>
        <p:nvSpPr>
          <p:cNvPr id="6" name="Content Placeholder 5"/>
          <p:cNvSpPr>
            <a:spLocks noGrp="1"/>
          </p:cNvSpPr>
          <p:nvPr>
            <p:ph sz="half" idx="2"/>
          </p:nvPr>
        </p:nvSpPr>
        <p:spPr/>
        <p:txBody>
          <a:bodyPr/>
          <a:lstStyle/>
          <a:p>
            <a:pPr marL="0" indent="0">
              <a:buNone/>
            </a:pPr>
            <a:r>
              <a:rPr lang="en-US" dirty="0">
                <a:latin typeface="Times New Roman" panose="02020603050405020304" pitchFamily="18" charset="0"/>
                <a:cs typeface="Times New Roman" panose="02020603050405020304" pitchFamily="18" charset="0"/>
              </a:rPr>
              <a:t>Uraina Gray-Scully</a:t>
            </a:r>
          </a:p>
          <a:p>
            <a:pPr marL="0" indent="0">
              <a:buNone/>
            </a:pPr>
            <a:r>
              <a:rPr lang="en-US" dirty="0">
                <a:latin typeface="Times New Roman" panose="02020603050405020304" pitchFamily="18" charset="0"/>
                <a:cs typeface="Times New Roman" panose="02020603050405020304" pitchFamily="18" charset="0"/>
              </a:rPr>
              <a:t>Supervisory Chemist</a:t>
            </a:r>
          </a:p>
          <a:p>
            <a:pPr marL="0" indent="0">
              <a:buNone/>
            </a:pPr>
            <a:r>
              <a:rPr lang="en-US" dirty="0">
                <a:latin typeface="Times New Roman" panose="02020603050405020304" pitchFamily="18" charset="0"/>
                <a:cs typeface="Times New Roman" panose="02020603050405020304" pitchFamily="18" charset="0"/>
                <a:hlinkClick r:id="rId5"/>
              </a:rPr>
              <a:t>Uraina.Gray-scully@dla.mil</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215-737-3265 (Office)</a:t>
            </a:r>
          </a:p>
          <a:p>
            <a:pPr marL="0" indent="0">
              <a:buNone/>
            </a:pPr>
            <a:r>
              <a:rPr lang="en-US" dirty="0">
                <a:latin typeface="Times New Roman" panose="02020603050405020304" pitchFamily="18" charset="0"/>
                <a:cs typeface="Times New Roman" panose="02020603050405020304" pitchFamily="18" charset="0"/>
              </a:rPr>
              <a:t>(267) 990-4093 (Work Cell)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Myriam Cuadra</a:t>
            </a:r>
          </a:p>
          <a:p>
            <a:pPr marL="0" indent="0">
              <a:buNone/>
            </a:pPr>
            <a:r>
              <a:rPr lang="en-US" dirty="0">
                <a:latin typeface="Times New Roman" panose="02020603050405020304" pitchFamily="18" charset="0"/>
                <a:cs typeface="Times New Roman" panose="02020603050405020304" pitchFamily="18" charset="0"/>
              </a:rPr>
              <a:t>Test Coordinator</a:t>
            </a:r>
          </a:p>
          <a:p>
            <a:pPr marL="0" indent="0">
              <a:buNone/>
            </a:pPr>
            <a:r>
              <a:rPr lang="en-US" dirty="0">
                <a:latin typeface="Times New Roman" panose="02020603050405020304" pitchFamily="18" charset="0"/>
                <a:cs typeface="Times New Roman" panose="02020603050405020304" pitchFamily="18" charset="0"/>
                <a:hlinkClick r:id="rId6"/>
              </a:rPr>
              <a:t>Myriam.Cuadra@dla.mil</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215-737-3298 (Office)</a:t>
            </a:r>
          </a:p>
        </p:txBody>
      </p:sp>
      <p:sp>
        <p:nvSpPr>
          <p:cNvPr id="4" name="Slide Number Placeholder 3"/>
          <p:cNvSpPr>
            <a:spLocks noGrp="1"/>
          </p:cNvSpPr>
          <p:nvPr>
            <p:ph type="sldNum" sz="quarter" idx="12"/>
          </p:nvPr>
        </p:nvSpPr>
        <p:spPr/>
        <p:txBody>
          <a:bodyPr/>
          <a:lstStyle/>
          <a:p>
            <a:fld id="{0F70353F-5ECB-4B50-B3EA-C871EA4E3F32}" type="slidenum">
              <a:rPr lang="en-US" smtClean="0"/>
              <a:t>50</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30741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0F70353F-5ECB-4B50-B3EA-C871EA4E3F32}" type="slidenum">
              <a:rPr lang="en-US" smtClean="0"/>
              <a:t>51</a:t>
            </a:fld>
            <a:endParaRPr lang="en-US"/>
          </a:p>
        </p:txBody>
      </p:sp>
    </p:spTree>
    <p:extLst>
      <p:ext uri="{BB962C8B-B14F-4D97-AF65-F5344CB8AC3E}">
        <p14:creationId xmlns:p14="http://schemas.microsoft.com/office/powerpoint/2010/main" val="154251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CC5A29-5E6C-43BB-8186-0C9645A585A1}"/>
              </a:ext>
            </a:extLst>
          </p:cNvPr>
          <p:cNvSpPr>
            <a:spLocks noGrp="1"/>
          </p:cNvSpPr>
          <p:nvPr>
            <p:ph type="sldNum" sz="quarter" idx="4"/>
          </p:nvPr>
        </p:nvSpPr>
        <p:spPr/>
        <p:txBody>
          <a:bodyPr/>
          <a:lstStyle/>
          <a:p>
            <a:fld id="{0F70353F-5ECB-4B50-B3EA-C871EA4E3F32}" type="slidenum">
              <a:rPr lang="en-US" smtClean="0"/>
              <a:t>6</a:t>
            </a:fld>
            <a:endParaRPr lang="en-US"/>
          </a:p>
        </p:txBody>
      </p:sp>
      <p:sp>
        <p:nvSpPr>
          <p:cNvPr id="8" name="Title 7">
            <a:extLst>
              <a:ext uri="{FF2B5EF4-FFF2-40B4-BE49-F238E27FC236}">
                <a16:creationId xmlns:a16="http://schemas.microsoft.com/office/drawing/2014/main" id="{902641A1-359E-41FC-821D-197A5E29F28A}"/>
              </a:ext>
            </a:extLst>
          </p:cNvPr>
          <p:cNvSpPr>
            <a:spLocks noGrp="1"/>
          </p:cNvSpPr>
          <p:nvPr>
            <p:ph type="title"/>
          </p:nvPr>
        </p:nvSpPr>
        <p:spPr/>
        <p:txBody>
          <a:bodyPr>
            <a:normAutofit fontScale="90000"/>
          </a:bodyPr>
          <a:lstStyle/>
          <a:p>
            <a:r>
              <a:rPr lang="en-US" dirty="0">
                <a:solidFill>
                  <a:schemeClr val="tx1"/>
                </a:solidFill>
              </a:rPr>
              <a:t>Shade Procedures</a:t>
            </a:r>
            <a:br>
              <a:rPr lang="en-US" dirty="0">
                <a:solidFill>
                  <a:schemeClr val="tx1"/>
                </a:solidFill>
              </a:rPr>
            </a:br>
            <a:r>
              <a:rPr lang="en-US" sz="2200" dirty="0">
                <a:solidFill>
                  <a:schemeClr val="tx1"/>
                </a:solidFill>
              </a:rPr>
              <a:t>How do you know if you are required to send samples to the PTC-A for shade evaluation?</a:t>
            </a:r>
            <a:br>
              <a:rPr lang="en-US" sz="2200" dirty="0">
                <a:solidFill>
                  <a:schemeClr val="tx1"/>
                </a:solidFill>
              </a:rPr>
            </a:br>
            <a:endParaRPr lang="en-US" sz="2200" dirty="0">
              <a:solidFill>
                <a:schemeClr val="tx1"/>
              </a:solidFill>
            </a:endParaRPr>
          </a:p>
        </p:txBody>
      </p:sp>
      <p:sp>
        <p:nvSpPr>
          <p:cNvPr id="9" name="Content Placeholder 8">
            <a:extLst>
              <a:ext uri="{FF2B5EF4-FFF2-40B4-BE49-F238E27FC236}">
                <a16:creationId xmlns:a16="http://schemas.microsoft.com/office/drawing/2014/main" id="{B49E5FC4-26EE-4C16-A4B1-2615CC69B196}"/>
              </a:ext>
            </a:extLst>
          </p:cNvPr>
          <p:cNvSpPr>
            <a:spLocks noGrp="1"/>
          </p:cNvSpPr>
          <p:nvPr>
            <p:ph sz="quarter" idx="10"/>
          </p:nvPr>
        </p:nvSpPr>
        <p:spPr>
          <a:xfrm>
            <a:off x="587373" y="1415780"/>
            <a:ext cx="8229600" cy="5120640"/>
          </a:xfrm>
        </p:spPr>
        <p:txBody>
          <a:bodyPr>
            <a:normAutofit fontScale="85000" lnSpcReduction="20000"/>
          </a:bodyPr>
          <a:lstStyle/>
          <a:p>
            <a:pPr algn="l"/>
            <a:r>
              <a:rPr lang="en-US" sz="1800" b="1" i="0" u="none" strike="noStrike" baseline="0" dirty="0">
                <a:latin typeface="+mn-lt"/>
              </a:rPr>
              <a:t>It’s right in your contract!</a:t>
            </a:r>
          </a:p>
          <a:p>
            <a:pPr algn="l"/>
            <a:r>
              <a:rPr lang="en-US" sz="1800" b="1" i="0" u="none" strike="noStrike" baseline="0" dirty="0">
                <a:latin typeface="+mn-lt"/>
              </a:rPr>
              <a:t>SHADE EVALUATION OF CONTRACTOR FURNISHED COMPONENTS</a:t>
            </a:r>
          </a:p>
          <a:p>
            <a:pPr algn="l"/>
            <a:r>
              <a:rPr lang="en-US" sz="1800" b="0" i="0" u="none" strike="noStrike" baseline="0" dirty="0">
                <a:latin typeface="+mn-lt"/>
              </a:rPr>
              <a:t>Contracts awarded under this solicitation shall require shade evaluation of Contractor furnished components in accordance with the following</a:t>
            </a:r>
          </a:p>
          <a:p>
            <a:pPr algn="l"/>
            <a:r>
              <a:rPr lang="en-US" sz="1800" b="0" i="0" u="none" strike="noStrike" baseline="0" dirty="0">
                <a:latin typeface="+mn-lt"/>
              </a:rPr>
              <a:t>provisions:</a:t>
            </a:r>
          </a:p>
          <a:p>
            <a:pPr algn="l"/>
            <a:r>
              <a:rPr lang="en-US" sz="1800" b="0" i="0" u="none" strike="noStrike" baseline="0" dirty="0">
                <a:latin typeface="+mn-lt"/>
              </a:rPr>
              <a:t>(a) Swatches shall be cut by the Contractor from those pieces or rolls selected by the Government representative. For yard goods, the</a:t>
            </a:r>
          </a:p>
          <a:p>
            <a:pPr algn="l"/>
            <a:r>
              <a:rPr lang="en-US" sz="1800" b="0" i="0" u="none" strike="noStrike" baseline="0" dirty="0">
                <a:latin typeface="+mn-lt"/>
              </a:rPr>
              <a:t>dimensions of each swatch shall be 4" x 12" while for narrow loom material each swatch shall be a full width and 12" in length. The number</a:t>
            </a:r>
          </a:p>
          <a:p>
            <a:pPr algn="l"/>
            <a:r>
              <a:rPr lang="en-US" sz="1800" b="0" i="0" u="none" strike="noStrike" baseline="0" dirty="0">
                <a:latin typeface="+mn-lt"/>
              </a:rPr>
              <a:t>of pieces or rolls to be sampled shall be in accordance with the following table:</a:t>
            </a:r>
          </a:p>
          <a:p>
            <a:pPr algn="l"/>
            <a:r>
              <a:rPr lang="en-US" sz="1800" b="0" i="0" u="none" strike="noStrike" baseline="0" dirty="0">
                <a:latin typeface="+mn-lt"/>
              </a:rPr>
              <a:t>Lot Size Pieces to be sampled</a:t>
            </a:r>
          </a:p>
          <a:p>
            <a:pPr algn="l"/>
            <a:r>
              <a:rPr lang="en-US" sz="1800" b="0" i="0" u="none" strike="noStrike" baseline="0" dirty="0">
                <a:latin typeface="+mn-lt"/>
              </a:rPr>
              <a:t>1 to 8 pieces Each piece</a:t>
            </a:r>
          </a:p>
          <a:p>
            <a:pPr algn="l"/>
            <a:r>
              <a:rPr lang="en-US" sz="1800" b="0" i="0" u="none" strike="noStrike" baseline="0" dirty="0">
                <a:latin typeface="+mn-lt"/>
              </a:rPr>
              <a:t>9 to 25 pieces 8 pieces</a:t>
            </a:r>
          </a:p>
          <a:p>
            <a:pPr algn="l"/>
            <a:r>
              <a:rPr lang="en-US" sz="1800" b="0" i="0" u="none" strike="noStrike" baseline="0" dirty="0">
                <a:latin typeface="+mn-lt"/>
              </a:rPr>
              <a:t>26 to 90 pieces 20 pieces</a:t>
            </a:r>
          </a:p>
          <a:p>
            <a:pPr algn="l"/>
            <a:r>
              <a:rPr lang="en-US" sz="1800" b="0" i="0" u="none" strike="noStrike" baseline="0" dirty="0">
                <a:latin typeface="+mn-lt"/>
              </a:rPr>
              <a:t>91 to 160 pieces 32 pieces</a:t>
            </a:r>
          </a:p>
          <a:p>
            <a:pPr algn="l"/>
            <a:r>
              <a:rPr lang="en-US" sz="1800" b="0" i="0" u="none" strike="noStrike" baseline="0" dirty="0">
                <a:latin typeface="+mn-lt"/>
              </a:rPr>
              <a:t>over 160 pieces 1 of 5 pieces</a:t>
            </a:r>
          </a:p>
          <a:p>
            <a:pPr algn="l"/>
            <a:r>
              <a:rPr lang="en-US" sz="1800" b="0" i="0" u="none" strike="noStrike" baseline="0" dirty="0">
                <a:latin typeface="+mn-lt"/>
              </a:rPr>
              <a:t>(b) The swatches shall be submitted to the Government laboratory for shade evaluation. If any swatches are rejected, the end items made from the rejected component lot shall also be rejected. </a:t>
            </a:r>
          </a:p>
          <a:p>
            <a:pPr algn="l"/>
            <a:r>
              <a:rPr lang="en-US" sz="1800" b="0" i="0" u="none" strike="noStrike" baseline="0" dirty="0">
                <a:latin typeface="+mn-lt"/>
              </a:rPr>
              <a:t>In these instances, the Contractor shall without cost to the Government, cut additional shade swatches from each remaining piece or roll in the rejected sample lot which was not previously sampled and submit these swatches to the Government for shade evaluation.</a:t>
            </a:r>
          </a:p>
          <a:p>
            <a:pPr algn="l"/>
            <a:r>
              <a:rPr lang="en-US" sz="1800" b="0" i="0" u="none" strike="noStrike" baseline="0" dirty="0">
                <a:latin typeface="+mn-lt"/>
              </a:rPr>
              <a:t>(c) Swatches submitted in accordance with (a) and (b) above, shall also be evaluated for uniformity of shade when so specified in section 3 of the fabric specification and when the standard sample is referenced for uniformity of shade.</a:t>
            </a:r>
          </a:p>
          <a:p>
            <a:pPr marL="0" indent="0" algn="l">
              <a:buNone/>
            </a:pPr>
            <a:endParaRPr lang="en-US" dirty="0"/>
          </a:p>
        </p:txBody>
      </p:sp>
    </p:spTree>
    <p:extLst>
      <p:ext uri="{BB962C8B-B14F-4D97-AF65-F5344CB8AC3E}">
        <p14:creationId xmlns:p14="http://schemas.microsoft.com/office/powerpoint/2010/main" val="326995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9C4C16-D9E4-47C1-995F-590554A5D642}"/>
              </a:ext>
            </a:extLst>
          </p:cNvPr>
          <p:cNvSpPr>
            <a:spLocks noGrp="1"/>
          </p:cNvSpPr>
          <p:nvPr>
            <p:ph type="sldNum" sz="quarter" idx="4"/>
          </p:nvPr>
        </p:nvSpPr>
        <p:spPr/>
        <p:txBody>
          <a:bodyPr/>
          <a:lstStyle/>
          <a:p>
            <a:fld id="{D0406C7E-46EF-B24E-8B25-69D927A08592}" type="slidenum">
              <a:rPr lang="en-US" smtClean="0"/>
              <a:pPr/>
              <a:t>7</a:t>
            </a:fld>
            <a:endParaRPr lang="en-US" dirty="0"/>
          </a:p>
        </p:txBody>
      </p:sp>
      <p:sp>
        <p:nvSpPr>
          <p:cNvPr id="3" name="Title 2">
            <a:extLst>
              <a:ext uri="{FF2B5EF4-FFF2-40B4-BE49-F238E27FC236}">
                <a16:creationId xmlns:a16="http://schemas.microsoft.com/office/drawing/2014/main" id="{39B1140C-68A4-4A94-B682-A44C1F918267}"/>
              </a:ext>
            </a:extLst>
          </p:cNvPr>
          <p:cNvSpPr>
            <a:spLocks noGrp="1"/>
          </p:cNvSpPr>
          <p:nvPr>
            <p:ph type="title"/>
          </p:nvPr>
        </p:nvSpPr>
        <p:spPr/>
        <p:txBody>
          <a:bodyPr>
            <a:normAutofit fontScale="90000"/>
          </a:bodyPr>
          <a:lstStyle/>
          <a:p>
            <a:r>
              <a:rPr lang="en-US" dirty="0">
                <a:solidFill>
                  <a:schemeClr val="tx1"/>
                </a:solidFill>
                <a:latin typeface="+mn-lt"/>
              </a:rPr>
              <a:t>Shade Procedures</a:t>
            </a:r>
            <a:br>
              <a:rPr lang="en-US" dirty="0">
                <a:solidFill>
                  <a:schemeClr val="tx1"/>
                </a:solidFill>
                <a:latin typeface="+mn-lt"/>
              </a:rPr>
            </a:br>
            <a:r>
              <a:rPr lang="en-US" dirty="0">
                <a:solidFill>
                  <a:schemeClr val="tx1"/>
                </a:solidFill>
                <a:latin typeface="+mn-lt"/>
              </a:rPr>
              <a:t>How Many Samples?</a:t>
            </a:r>
            <a:endParaRPr lang="en-US" dirty="0">
              <a:latin typeface="+mn-lt"/>
            </a:endParaRPr>
          </a:p>
        </p:txBody>
      </p:sp>
      <p:sp>
        <p:nvSpPr>
          <p:cNvPr id="4" name="Content Placeholder 3">
            <a:extLst>
              <a:ext uri="{FF2B5EF4-FFF2-40B4-BE49-F238E27FC236}">
                <a16:creationId xmlns:a16="http://schemas.microsoft.com/office/drawing/2014/main" id="{B0EFF6F2-3C7E-440B-B0CC-2E6C4E2C1D90}"/>
              </a:ext>
            </a:extLst>
          </p:cNvPr>
          <p:cNvSpPr>
            <a:spLocks noGrp="1"/>
          </p:cNvSpPr>
          <p:nvPr>
            <p:ph sz="quarter" idx="10"/>
          </p:nvPr>
        </p:nvSpPr>
        <p:spPr>
          <a:xfrm>
            <a:off x="457200" y="1311912"/>
            <a:ext cx="8229600" cy="5120640"/>
          </a:xfrm>
        </p:spPr>
        <p:txBody>
          <a:bodyPr>
            <a:normAutofit fontScale="47500" lnSpcReduction="20000"/>
          </a:bodyPr>
          <a:lstStyle/>
          <a:p>
            <a:pPr marL="0" indent="0" algn="l">
              <a:buNone/>
            </a:pPr>
            <a:r>
              <a:rPr lang="en-US" sz="2000" b="1" i="0" u="none" strike="noStrike" baseline="0" dirty="0">
                <a:latin typeface="+mn-lt"/>
              </a:rPr>
              <a:t>SHADE EVALUATION</a:t>
            </a:r>
          </a:p>
          <a:p>
            <a:pPr marL="0" indent="0" algn="l">
              <a:buNone/>
            </a:pPr>
            <a:r>
              <a:rPr lang="en-US" sz="2000" b="1" i="0" u="none" strike="noStrike" baseline="0" dirty="0">
                <a:latin typeface="+mn-lt"/>
              </a:rPr>
              <a:t>[</a:t>
            </a:r>
            <a:r>
              <a:rPr lang="en-US" sz="2000" b="0" i="0" u="none" strike="noStrike" baseline="0" dirty="0">
                <a:latin typeface="+mn-lt"/>
              </a:rPr>
              <a:t>] (a) 100% Swatching: From each piece in the lot, the Contractor shall cut a 4 X 24 inches shade swatch which is representative of the</a:t>
            </a:r>
          </a:p>
          <a:p>
            <a:pPr marL="0" indent="0" algn="l">
              <a:buNone/>
            </a:pPr>
            <a:r>
              <a:rPr lang="en-US" sz="2000" b="0" i="0" u="none" strike="noStrike" baseline="0" dirty="0">
                <a:latin typeface="+mn-lt"/>
              </a:rPr>
              <a:t>shade of the piece. The Contractor shall cut these swatches into two 4 X 12 inches swatches and identify each swatch with the piece from</a:t>
            </a:r>
          </a:p>
          <a:p>
            <a:pPr marL="0" indent="0" algn="l">
              <a:buNone/>
            </a:pPr>
            <a:r>
              <a:rPr lang="en-US" sz="2000" b="0" i="0" u="none" strike="noStrike" baseline="0" dirty="0">
                <a:latin typeface="+mn-lt"/>
              </a:rPr>
              <a:t>which it was cut. One set of swatches and a tally list of piece numbers for each roll of the lot shall be forwarded to the DLA Product Testing</a:t>
            </a:r>
          </a:p>
          <a:p>
            <a:pPr marL="0" indent="0" algn="l">
              <a:buNone/>
            </a:pPr>
            <a:r>
              <a:rPr lang="en-US" sz="2000" b="0" i="0" u="none" strike="noStrike" baseline="0" dirty="0">
                <a:latin typeface="+mn-lt"/>
              </a:rPr>
              <a:t>Center Analytical for evaluation. The remaining set shall be retained at the plant for use by the Quality Assurance Representative (QAR).</a:t>
            </a:r>
          </a:p>
          <a:p>
            <a:pPr marL="0" indent="0" algn="l">
              <a:buNone/>
            </a:pPr>
            <a:r>
              <a:rPr lang="en-US" sz="2000" b="0" i="0" u="none" strike="noStrike" baseline="0" dirty="0">
                <a:latin typeface="+mn-lt"/>
              </a:rPr>
              <a:t>or</a:t>
            </a:r>
          </a:p>
          <a:p>
            <a:pPr marL="0" indent="0" algn="l">
              <a:buNone/>
            </a:pPr>
            <a:r>
              <a:rPr lang="en-US" sz="2000" b="0" i="0" u="none" strike="noStrike" baseline="0" dirty="0">
                <a:latin typeface="+mn-lt"/>
              </a:rPr>
              <a:t>[ ] (a) Sampling: Notwithstanding any current provisions of the fabric specification, the following shade evaluation shall apply to this</a:t>
            </a:r>
          </a:p>
          <a:p>
            <a:pPr marL="0" indent="0" algn="l">
              <a:buNone/>
            </a:pPr>
            <a:r>
              <a:rPr lang="en-US" sz="2000" b="0" i="0" u="none" strike="noStrike" baseline="0" dirty="0">
                <a:latin typeface="+mn-lt"/>
              </a:rPr>
              <a:t>solicitation. A 4 x 12 inches shade swatch will be cut by the Contractor from those pieces or rolls selected by the Government representative,</a:t>
            </a:r>
          </a:p>
          <a:p>
            <a:pPr marL="0" indent="0" algn="l">
              <a:buNone/>
            </a:pPr>
            <a:r>
              <a:rPr lang="en-US" sz="2000" b="0" i="0" u="none" strike="noStrike" baseline="0" dirty="0">
                <a:latin typeface="+mn-lt"/>
              </a:rPr>
              <a:t>in accordance with the following table:</a:t>
            </a:r>
          </a:p>
          <a:p>
            <a:pPr marL="0" indent="0" algn="l">
              <a:buNone/>
            </a:pPr>
            <a:endParaRPr lang="en-US" sz="2000" b="0" i="0" u="none" strike="noStrike" baseline="0" dirty="0">
              <a:latin typeface="+mn-lt"/>
            </a:endParaRPr>
          </a:p>
          <a:p>
            <a:pPr marL="0" indent="0" algn="l">
              <a:buNone/>
            </a:pPr>
            <a:r>
              <a:rPr lang="en-US" sz="2000" b="0" i="0" u="none" strike="noStrike" baseline="0" dirty="0">
                <a:latin typeface="+mn-lt"/>
              </a:rPr>
              <a:t>Lot Size Number of Pieces to be Sampled</a:t>
            </a:r>
          </a:p>
          <a:p>
            <a:pPr marL="0" indent="0" algn="l">
              <a:buNone/>
            </a:pPr>
            <a:r>
              <a:rPr lang="en-US" sz="2000" b="0" i="0" u="none" strike="noStrike" baseline="0" dirty="0">
                <a:latin typeface="+mn-lt"/>
              </a:rPr>
              <a:t>1 to 8 pieces Each piece</a:t>
            </a:r>
          </a:p>
          <a:p>
            <a:pPr marL="0" indent="0" algn="l">
              <a:buNone/>
            </a:pPr>
            <a:r>
              <a:rPr lang="en-US" sz="2000" b="0" i="0" u="none" strike="noStrike" baseline="0" dirty="0">
                <a:latin typeface="+mn-lt"/>
              </a:rPr>
              <a:t>9 to 25 pieces 8 pieces</a:t>
            </a:r>
          </a:p>
          <a:p>
            <a:pPr marL="0" indent="0" algn="l">
              <a:buNone/>
            </a:pPr>
            <a:r>
              <a:rPr lang="en-US" sz="2000" b="0" i="0" u="none" strike="noStrike" baseline="0" dirty="0">
                <a:latin typeface="+mn-lt"/>
              </a:rPr>
              <a:t>26 to 90 pieces 20 pieces</a:t>
            </a:r>
          </a:p>
          <a:p>
            <a:pPr marL="0" indent="0" algn="l">
              <a:buNone/>
            </a:pPr>
            <a:r>
              <a:rPr lang="en-US" sz="2000" b="0" i="0" u="none" strike="noStrike" baseline="0" dirty="0">
                <a:latin typeface="+mn-lt"/>
              </a:rPr>
              <a:t>91 to 160 pieces 32 pieces</a:t>
            </a:r>
          </a:p>
          <a:p>
            <a:pPr marL="0" indent="0" algn="l">
              <a:buNone/>
            </a:pPr>
            <a:r>
              <a:rPr lang="en-US" sz="2000" b="0" i="0" u="none" strike="noStrike" baseline="0" dirty="0">
                <a:latin typeface="+mn-lt"/>
              </a:rPr>
              <a:t>over 160 pieces 1 of 5 pieces</a:t>
            </a:r>
          </a:p>
          <a:p>
            <a:pPr marL="0" indent="0" algn="l">
              <a:buNone/>
            </a:pPr>
            <a:endParaRPr lang="en-US" sz="2000" b="0" i="0" u="none" strike="noStrike" baseline="0" dirty="0">
              <a:latin typeface="+mn-lt"/>
            </a:endParaRPr>
          </a:p>
          <a:p>
            <a:pPr marL="0" indent="0" algn="l">
              <a:buNone/>
            </a:pPr>
            <a:r>
              <a:rPr lang="en-US" sz="2000" b="1" i="0" u="none" strike="noStrike" baseline="0" dirty="0">
                <a:latin typeface="+mn-lt"/>
              </a:rPr>
              <a:t>The swatches shall be identified and submitted to the DLA Product Testing Center--Analytical for shade evaluation</a:t>
            </a:r>
            <a:r>
              <a:rPr lang="en-US" sz="2000" b="0" i="0" u="none" strike="noStrike" baseline="0" dirty="0">
                <a:latin typeface="+mn-lt"/>
              </a:rPr>
              <a:t>.</a:t>
            </a:r>
          </a:p>
          <a:p>
            <a:pPr marL="0" indent="0" algn="l">
              <a:lnSpc>
                <a:spcPct val="120000"/>
              </a:lnSpc>
              <a:buNone/>
            </a:pPr>
            <a:r>
              <a:rPr lang="en-US" sz="2000" b="0" i="0" u="none" strike="noStrike" baseline="0" dirty="0">
                <a:latin typeface="+mn-lt"/>
              </a:rPr>
              <a:t>If one or more of the shade swatches submitted are found unacceptable, the entire lot shall be rejected. A lot that was rejected for shade shall be screened and all pieces in the lot defective for shade shall be removed before such a lot is resubmitted. Resubmitted lots shall again be subjected to the sampling and shade evaluation prescribed herein. This requirement does not negate the Contractor's responsibility to perform shade evaluation prior to submittal of a lot to the Government. (b) When Section 3 of the fabric specification contains a specific requirement for uniformity of shade and when the standard sample is</a:t>
            </a:r>
          </a:p>
          <a:p>
            <a:pPr marL="0" indent="0" algn="l">
              <a:buNone/>
            </a:pPr>
            <a:r>
              <a:rPr lang="en-US" sz="2000" b="0" i="0" u="none" strike="noStrike" baseline="0" dirty="0">
                <a:latin typeface="+mn-lt"/>
              </a:rPr>
              <a:t>referenced for uniformity of shade, the swatches submitted in accordance with (a) above shall also be evaluated for uniformity of shade.</a:t>
            </a:r>
          </a:p>
          <a:p>
            <a:endParaRPr lang="en-US" dirty="0"/>
          </a:p>
        </p:txBody>
      </p:sp>
    </p:spTree>
    <p:extLst>
      <p:ext uri="{BB962C8B-B14F-4D97-AF65-F5344CB8AC3E}">
        <p14:creationId xmlns:p14="http://schemas.microsoft.com/office/powerpoint/2010/main" val="100310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04973A-4943-4254-AF92-AC8898D38389}"/>
              </a:ext>
            </a:extLst>
          </p:cNvPr>
          <p:cNvSpPr>
            <a:spLocks noGrp="1"/>
          </p:cNvSpPr>
          <p:nvPr>
            <p:ph type="title"/>
          </p:nvPr>
        </p:nvSpPr>
        <p:spPr/>
        <p:txBody>
          <a:bodyPr/>
          <a:lstStyle/>
          <a:p>
            <a:r>
              <a:rPr lang="en-US" dirty="0"/>
              <a:t>Shade Procedures</a:t>
            </a:r>
            <a:br>
              <a:rPr lang="en-US" dirty="0"/>
            </a:br>
            <a:r>
              <a:rPr lang="en-US" dirty="0"/>
              <a:t>Who Chooses The Samples?</a:t>
            </a:r>
          </a:p>
        </p:txBody>
      </p:sp>
      <p:sp>
        <p:nvSpPr>
          <p:cNvPr id="6" name="Content Placeholder 5">
            <a:extLst>
              <a:ext uri="{FF2B5EF4-FFF2-40B4-BE49-F238E27FC236}">
                <a16:creationId xmlns:a16="http://schemas.microsoft.com/office/drawing/2014/main" id="{AED433EA-76CA-473A-A222-EDE3775258F9}"/>
              </a:ext>
            </a:extLst>
          </p:cNvPr>
          <p:cNvSpPr>
            <a:spLocks noGrp="1"/>
          </p:cNvSpPr>
          <p:nvPr>
            <p:ph idx="1"/>
          </p:nvPr>
        </p:nvSpPr>
        <p:spPr/>
        <p:txBody>
          <a:bodyPr/>
          <a:lstStyle/>
          <a:p>
            <a:r>
              <a:rPr lang="en-US" dirty="0"/>
              <a:t>In the old days (before 2019) DCAM had a QAR in every plant.</a:t>
            </a:r>
          </a:p>
          <a:p>
            <a:r>
              <a:rPr lang="en-US" dirty="0"/>
              <a:t>Some were resident and some were transient, making visits once a week or every other week.</a:t>
            </a:r>
          </a:p>
          <a:p>
            <a:r>
              <a:rPr lang="en-US" dirty="0"/>
              <a:t>DCMA pulled a majority of QARS out of the plants.</a:t>
            </a:r>
          </a:p>
          <a:p>
            <a:r>
              <a:rPr lang="en-US" dirty="0"/>
              <a:t>DLA contracts with delivery orders under $300,000 will not have a QAR</a:t>
            </a:r>
          </a:p>
          <a:p>
            <a:r>
              <a:rPr lang="en-US" dirty="0"/>
              <a:t>DLA has recognized this, and now allows for a SSSR, a supplier’s source sampling representative</a:t>
            </a:r>
          </a:p>
          <a:p>
            <a:r>
              <a:rPr lang="en-US" dirty="0"/>
              <a:t>They should pull samples in the same way as a QAR, randomly, and make sure all quality provisions are met.</a:t>
            </a:r>
          </a:p>
          <a:p>
            <a:endParaRPr lang="en-US" dirty="0"/>
          </a:p>
        </p:txBody>
      </p:sp>
      <p:sp>
        <p:nvSpPr>
          <p:cNvPr id="2" name="Slide Number Placeholder 1">
            <a:extLst>
              <a:ext uri="{FF2B5EF4-FFF2-40B4-BE49-F238E27FC236}">
                <a16:creationId xmlns:a16="http://schemas.microsoft.com/office/drawing/2014/main" id="{A7570933-B621-49B2-9CC6-5E87A7B7A303}"/>
              </a:ext>
            </a:extLst>
          </p:cNvPr>
          <p:cNvSpPr>
            <a:spLocks noGrp="1"/>
          </p:cNvSpPr>
          <p:nvPr>
            <p:ph type="sldNum" sz="quarter" idx="12"/>
          </p:nvPr>
        </p:nvSpPr>
        <p:spPr/>
        <p:txBody>
          <a:bodyPr/>
          <a:lstStyle/>
          <a:p>
            <a:fld id="{D0406C7E-46EF-B24E-8B25-69D927A08592}" type="slidenum">
              <a:rPr lang="en-US" smtClean="0"/>
              <a:pPr/>
              <a:t>8</a:t>
            </a:fld>
            <a:endParaRPr lang="en-US" dirty="0"/>
          </a:p>
        </p:txBody>
      </p:sp>
    </p:spTree>
    <p:extLst>
      <p:ext uri="{BB962C8B-B14F-4D97-AF65-F5344CB8AC3E}">
        <p14:creationId xmlns:p14="http://schemas.microsoft.com/office/powerpoint/2010/main" val="124676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33AD4-3E12-41CA-831F-42567A3C2435}"/>
              </a:ext>
            </a:extLst>
          </p:cNvPr>
          <p:cNvSpPr>
            <a:spLocks noGrp="1"/>
          </p:cNvSpPr>
          <p:nvPr>
            <p:ph type="title"/>
          </p:nvPr>
        </p:nvSpPr>
        <p:spPr/>
        <p:txBody>
          <a:bodyPr>
            <a:normAutofit/>
          </a:bodyPr>
          <a:lstStyle/>
          <a:p>
            <a:r>
              <a:rPr lang="en-US" dirty="0">
                <a:solidFill>
                  <a:schemeClr val="tx1"/>
                </a:solidFill>
              </a:rPr>
              <a:t>Shade Procedures</a:t>
            </a:r>
            <a:br>
              <a:rPr lang="en-US" dirty="0">
                <a:solidFill>
                  <a:schemeClr val="tx1"/>
                </a:solidFill>
              </a:rPr>
            </a:br>
            <a:r>
              <a:rPr lang="en-US" dirty="0">
                <a:solidFill>
                  <a:schemeClr val="tx1"/>
                </a:solidFill>
              </a:rPr>
              <a:t>Where do the samples go?</a:t>
            </a:r>
          </a:p>
        </p:txBody>
      </p:sp>
      <p:sp>
        <p:nvSpPr>
          <p:cNvPr id="4" name="Content Placeholder 3">
            <a:extLst>
              <a:ext uri="{FF2B5EF4-FFF2-40B4-BE49-F238E27FC236}">
                <a16:creationId xmlns:a16="http://schemas.microsoft.com/office/drawing/2014/main" id="{80CEC259-AFE9-471F-A191-6AA88FA41EC6}"/>
              </a:ext>
            </a:extLst>
          </p:cNvPr>
          <p:cNvSpPr>
            <a:spLocks noGrp="1"/>
          </p:cNvSpPr>
          <p:nvPr>
            <p:ph sz="half" idx="1"/>
          </p:nvPr>
        </p:nvSpPr>
        <p:spPr/>
        <p:txBody>
          <a:bodyPr>
            <a:normAutofit fontScale="25000" lnSpcReduction="20000"/>
          </a:bodyPr>
          <a:lstStyle/>
          <a:p>
            <a:pPr algn="l"/>
            <a:endParaRPr lang="en-US" sz="2400" b="1" i="0" u="none" strike="noStrike" baseline="0" dirty="0">
              <a:latin typeface="Arial" panose="020B0604020202020204" pitchFamily="34" charset="0"/>
            </a:endParaRPr>
          </a:p>
          <a:p>
            <a:pPr marL="0" indent="0" algn="l">
              <a:buNone/>
            </a:pPr>
            <a:r>
              <a:rPr lang="en-US" sz="4300" b="0" i="0" u="none" strike="noStrike" baseline="0" dirty="0"/>
              <a:t>The Contractor shall transmit the swatches to:</a:t>
            </a:r>
          </a:p>
          <a:p>
            <a:pPr marL="0" indent="0" algn="l">
              <a:buNone/>
            </a:pPr>
            <a:r>
              <a:rPr lang="en-US" sz="4300" b="1" i="0" u="none" strike="noStrike" baseline="0" dirty="0"/>
              <a:t>DLA Product Testing Center-Analytical</a:t>
            </a:r>
          </a:p>
          <a:p>
            <a:pPr marL="0" indent="0" algn="l">
              <a:buNone/>
            </a:pPr>
            <a:r>
              <a:rPr lang="en-US" sz="4300" b="1" i="0" u="none" strike="noStrike" baseline="0" dirty="0"/>
              <a:t>700 Robbins Avenue</a:t>
            </a:r>
          </a:p>
          <a:p>
            <a:pPr marL="0" indent="0" algn="l">
              <a:buNone/>
            </a:pPr>
            <a:r>
              <a:rPr lang="en-US" sz="4300" b="1" dirty="0"/>
              <a:t>Attn: Bldg. 5</a:t>
            </a:r>
            <a:endParaRPr lang="en-US" sz="4300" b="1" i="0" u="none" strike="noStrike" baseline="0" dirty="0"/>
          </a:p>
          <a:p>
            <a:pPr marL="0" indent="0" algn="l">
              <a:buNone/>
            </a:pPr>
            <a:r>
              <a:rPr lang="en-US" sz="4300" b="1" i="0" u="none" strike="noStrike" baseline="0" dirty="0"/>
              <a:t>Philadelphia, Pennsylvania 19111-5092</a:t>
            </a:r>
          </a:p>
          <a:p>
            <a:pPr marL="0" indent="0" algn="l">
              <a:buNone/>
            </a:pPr>
            <a:r>
              <a:rPr lang="en-US" sz="4300" b="0" i="0" u="none" strike="noStrike" baseline="0" dirty="0"/>
              <a:t>The DD1222 shall indicate "For Government shade approval" and contain the following information:</a:t>
            </a:r>
          </a:p>
          <a:p>
            <a:pPr marL="0" indent="0" algn="l">
              <a:buNone/>
            </a:pPr>
            <a:r>
              <a:rPr lang="en-US" sz="4300" b="0" i="0" u="none" strike="noStrike" baseline="0" dirty="0"/>
              <a:t>(1) Name of prime Contractor.</a:t>
            </a:r>
          </a:p>
          <a:p>
            <a:pPr marL="0" indent="0" algn="l">
              <a:buNone/>
            </a:pPr>
            <a:r>
              <a:rPr lang="en-US" sz="4300" b="0" i="0" u="none" strike="noStrike" baseline="0" dirty="0"/>
              <a:t>(2) Contract number.</a:t>
            </a:r>
          </a:p>
          <a:p>
            <a:pPr marL="0" indent="0" algn="l">
              <a:buNone/>
            </a:pPr>
            <a:r>
              <a:rPr lang="en-US" sz="4300" b="0" i="0" u="none" strike="noStrike" baseline="0" dirty="0"/>
              <a:t>(3) Nomenclature.</a:t>
            </a:r>
          </a:p>
          <a:p>
            <a:pPr marL="0" indent="0" algn="l">
              <a:buNone/>
            </a:pPr>
            <a:r>
              <a:rPr lang="en-US" sz="4300" b="0" i="0" u="none" strike="noStrike" baseline="0" dirty="0"/>
              <a:t>(4) Government inspection lot number.</a:t>
            </a:r>
          </a:p>
          <a:p>
            <a:pPr marL="0" indent="0" algn="l">
              <a:buNone/>
            </a:pPr>
            <a:r>
              <a:rPr lang="en-US" sz="4300" b="0" i="0" u="none" strike="noStrike" baseline="0" dirty="0"/>
              <a:t>(5) Number of swatches being submitted.</a:t>
            </a:r>
          </a:p>
          <a:p>
            <a:pPr marL="0" indent="0" algn="l">
              <a:buNone/>
            </a:pPr>
            <a:r>
              <a:rPr lang="en-US" sz="4300" b="0" i="0" u="none" strike="noStrike" baseline="0" dirty="0"/>
              <a:t>(6) QAR's name/ SSSR Name.</a:t>
            </a:r>
          </a:p>
          <a:p>
            <a:pPr marL="0" indent="0" algn="l">
              <a:buNone/>
            </a:pPr>
            <a:r>
              <a:rPr lang="en-US" sz="4300" b="0" i="0" u="none" strike="noStrike" baseline="0" dirty="0"/>
              <a:t>(7) Name of the QAR’s/SSSR’s base plant.</a:t>
            </a:r>
          </a:p>
          <a:p>
            <a:pPr marL="0" indent="0" algn="l">
              <a:buNone/>
            </a:pPr>
            <a:r>
              <a:rPr lang="en-US" sz="4300" b="0" i="0" u="none" strike="noStrike" baseline="0" dirty="0"/>
              <a:t>(8) Piece number of standard sample cited in contract.</a:t>
            </a:r>
          </a:p>
          <a:p>
            <a:pPr marL="0" indent="0" algn="l">
              <a:buNone/>
            </a:pPr>
            <a:r>
              <a:rPr lang="en-US" sz="4300" b="0" i="0" u="none" strike="noStrike" baseline="0" dirty="0"/>
              <a:t>(9) Tally list with piece numbers</a:t>
            </a:r>
          </a:p>
        </p:txBody>
      </p:sp>
      <p:sp>
        <p:nvSpPr>
          <p:cNvPr id="2" name="Slide Number Placeholder 1">
            <a:extLst>
              <a:ext uri="{FF2B5EF4-FFF2-40B4-BE49-F238E27FC236}">
                <a16:creationId xmlns:a16="http://schemas.microsoft.com/office/drawing/2014/main" id="{D109A05D-AD85-4E19-80BC-DA635A93F20D}"/>
              </a:ext>
            </a:extLst>
          </p:cNvPr>
          <p:cNvSpPr>
            <a:spLocks noGrp="1"/>
          </p:cNvSpPr>
          <p:nvPr>
            <p:ph type="sldNum" sz="quarter" idx="12"/>
          </p:nvPr>
        </p:nvSpPr>
        <p:spPr/>
        <p:txBody>
          <a:bodyPr/>
          <a:lstStyle/>
          <a:p>
            <a:fld id="{D0406C7E-46EF-B24E-8B25-69D927A08592}" type="slidenum">
              <a:rPr lang="en-US" smtClean="0"/>
              <a:pPr/>
              <a:t>9</a:t>
            </a:fld>
            <a:endParaRPr lang="en-US" dirty="0"/>
          </a:p>
        </p:txBody>
      </p:sp>
      <p:graphicFrame>
        <p:nvGraphicFramePr>
          <p:cNvPr id="15" name="Content Placeholder 14">
            <a:extLst>
              <a:ext uri="{FF2B5EF4-FFF2-40B4-BE49-F238E27FC236}">
                <a16:creationId xmlns:a16="http://schemas.microsoft.com/office/drawing/2014/main" id="{E8EF3621-CBB8-4ADC-95FB-DA3F0269FB17}"/>
              </a:ext>
            </a:extLst>
          </p:cNvPr>
          <p:cNvGraphicFramePr>
            <a:graphicFrameLocks noGrp="1" noChangeAspect="1"/>
          </p:cNvGraphicFramePr>
          <p:nvPr>
            <p:ph sz="half" idx="2"/>
            <p:extLst>
              <p:ext uri="{D42A27DB-BD31-4B8C-83A1-F6EECF244321}">
                <p14:modId xmlns:p14="http://schemas.microsoft.com/office/powerpoint/2010/main" val="1093527904"/>
              </p:ext>
            </p:extLst>
          </p:nvPr>
        </p:nvGraphicFramePr>
        <p:xfrm>
          <a:off x="4929188" y="1463675"/>
          <a:ext cx="3673475" cy="4754563"/>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bat.Document.DC">
                  <p:embed/>
                </p:oleObj>
              </mc:Choice>
              <mc:Fallback>
                <p:oleObj name="Acrobat Document" r:id="rId3" imgW="5829300" imgH="7543800" progId="Acrobat.Document.DC">
                  <p:embed/>
                  <p:pic>
                    <p:nvPicPr>
                      <p:cNvPr id="0" name=""/>
                      <p:cNvPicPr/>
                      <p:nvPr/>
                    </p:nvPicPr>
                    <p:blipFill>
                      <a:blip r:embed="rId4"/>
                      <a:stretch>
                        <a:fillRect/>
                      </a:stretch>
                    </p:blipFill>
                    <p:spPr>
                      <a:xfrm>
                        <a:off x="4929188" y="1463675"/>
                        <a:ext cx="3673475" cy="4754563"/>
                      </a:xfrm>
                      <a:prstGeom prst="rect">
                        <a:avLst/>
                      </a:prstGeom>
                    </p:spPr>
                  </p:pic>
                </p:oleObj>
              </mc:Fallback>
            </mc:AlternateContent>
          </a:graphicData>
        </a:graphic>
      </p:graphicFrame>
    </p:spTree>
    <p:extLst>
      <p:ext uri="{BB962C8B-B14F-4D97-AF65-F5344CB8AC3E}">
        <p14:creationId xmlns:p14="http://schemas.microsoft.com/office/powerpoint/2010/main" val="1234864506"/>
      </p:ext>
    </p:extLst>
  </p:cSld>
  <p:clrMapOvr>
    <a:masterClrMapping/>
  </p:clrMapOvr>
</p:sld>
</file>

<file path=ppt/theme/theme1.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2640</TotalTime>
  <Words>5421</Words>
  <Application>Microsoft Office PowerPoint</Application>
  <PresentationFormat>On-screen Show (4:3)</PresentationFormat>
  <Paragraphs>645</Paragraphs>
  <Slides>51</Slides>
  <Notes>39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61" baseType="lpstr">
      <vt:lpstr>Arial</vt:lpstr>
      <vt:lpstr>Arial Narrow</vt:lpstr>
      <vt:lpstr>Bodoni MT</vt:lpstr>
      <vt:lpstr>Calibri</vt:lpstr>
      <vt:lpstr>Courier New</vt:lpstr>
      <vt:lpstr>Times New Roman</vt:lpstr>
      <vt:lpstr>Title Slide</vt:lpstr>
      <vt:lpstr>DLA Template 2020</vt:lpstr>
      <vt:lpstr>1_Title Slide</vt:lpstr>
      <vt:lpstr>Adobe Acrobat Document</vt:lpstr>
      <vt:lpstr>IFAI DLA Product Test Center Analytical Shade and Source Procedures</vt:lpstr>
      <vt:lpstr>Overview</vt:lpstr>
      <vt:lpstr>Product Test Center Analytical History What Has Happened In the Last 102 years!</vt:lpstr>
      <vt:lpstr>PTC-A Value Added</vt:lpstr>
      <vt:lpstr>Shade Procedures</vt:lpstr>
      <vt:lpstr>Shade Procedures How do you know if you are required to send samples to the PTC-A for shade evaluation? </vt:lpstr>
      <vt:lpstr>Shade Procedures How Many Samples?</vt:lpstr>
      <vt:lpstr>Shade Procedures Who Chooses The Samples?</vt:lpstr>
      <vt:lpstr>Shade Procedures Where do the samples go?</vt:lpstr>
      <vt:lpstr>What Needs to Come with the Samples?</vt:lpstr>
      <vt:lpstr>What Needs to Come with the Samples?</vt:lpstr>
      <vt:lpstr>What Needs to Come with the Samples?</vt:lpstr>
      <vt:lpstr>What Happens When The Samples Show Up?</vt:lpstr>
      <vt:lpstr>Shade Room Delivery</vt:lpstr>
      <vt:lpstr>Who Is Evaluating Your Samples</vt:lpstr>
      <vt:lpstr>How to we evaluate?</vt:lpstr>
      <vt:lpstr>Passing Samples</vt:lpstr>
      <vt:lpstr>Failing Shade Samples</vt:lpstr>
      <vt:lpstr>Paperwork</vt:lpstr>
      <vt:lpstr>The AQAR Is Your Friend!</vt:lpstr>
      <vt:lpstr>Background</vt:lpstr>
      <vt:lpstr>Background</vt:lpstr>
      <vt:lpstr>10,000 ft View</vt:lpstr>
      <vt:lpstr>Source Sampling</vt:lpstr>
      <vt:lpstr>Physical Testing/ Source Sampling</vt:lpstr>
      <vt:lpstr>Correlation Testing</vt:lpstr>
      <vt:lpstr>Verification Testing</vt:lpstr>
      <vt:lpstr>Acceptance Testing</vt:lpstr>
      <vt:lpstr>Contractual Obligation</vt:lpstr>
      <vt:lpstr>Contractual Obligation</vt:lpstr>
      <vt:lpstr>Contractual Obligation</vt:lpstr>
      <vt:lpstr>Contractual Obligation</vt:lpstr>
      <vt:lpstr>Who do notifications go to</vt:lpstr>
      <vt:lpstr>Notification of Lot Presentation</vt:lpstr>
      <vt:lpstr>SUNTEST: Source Sampling Untested</vt:lpstr>
      <vt:lpstr>How the PTC Evaluates Contractor Test Reports</vt:lpstr>
      <vt:lpstr>STEST: Source Sampling Tested</vt:lpstr>
      <vt:lpstr>STEST: Source Sampling Tested</vt:lpstr>
      <vt:lpstr>STEST: Source Sampling Tested</vt:lpstr>
      <vt:lpstr>DL6004 and Failures</vt:lpstr>
      <vt:lpstr>Verification Testing</vt:lpstr>
      <vt:lpstr>Verification Testing</vt:lpstr>
      <vt:lpstr>Summary</vt:lpstr>
      <vt:lpstr>The Future</vt:lpstr>
      <vt:lpstr>PowerPoint Presentation</vt:lpstr>
      <vt:lpstr>Description of Automated Solution </vt:lpstr>
      <vt:lpstr>Intro to Source Sampling Tool</vt:lpstr>
      <vt:lpstr>Challenges to Overcome</vt:lpstr>
      <vt:lpstr>Source Sampling Tool Roll-Out</vt:lpstr>
      <vt:lpstr>PTC POC’s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Template August 2020 - J8 Variant</dc:title>
  <dc:creator>Edmiston, Emma J CIV DLA FINANCE (USA)</dc:creator>
  <cp:lastModifiedBy>Hieber, Jamie M CIV DLA TROOP SUPPORT (USA)</cp:lastModifiedBy>
  <cp:revision>193</cp:revision>
  <cp:lastPrinted>2021-04-14T13:16:58Z</cp:lastPrinted>
  <dcterms:created xsi:type="dcterms:W3CDTF">2020-08-25T20:47:09Z</dcterms:created>
  <dcterms:modified xsi:type="dcterms:W3CDTF">2021-05-02T18:28:33Z</dcterms:modified>
</cp:coreProperties>
</file>